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8" r:id="rId2"/>
    <p:sldId id="260" r:id="rId3"/>
    <p:sldId id="261" r:id="rId4"/>
    <p:sldId id="262" r:id="rId5"/>
    <p:sldId id="263" r:id="rId6"/>
    <p:sldId id="329" r:id="rId7"/>
    <p:sldId id="265" r:id="rId8"/>
    <p:sldId id="331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332" r:id="rId24"/>
    <p:sldId id="283" r:id="rId25"/>
    <p:sldId id="284" r:id="rId26"/>
    <p:sldId id="285" r:id="rId27"/>
    <p:sldId id="330" r:id="rId28"/>
    <p:sldId id="286" r:id="rId29"/>
    <p:sldId id="287" r:id="rId30"/>
    <p:sldId id="288" r:id="rId31"/>
    <p:sldId id="289" r:id="rId32"/>
    <p:sldId id="334" r:id="rId33"/>
    <p:sldId id="335" r:id="rId34"/>
    <p:sldId id="336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18" r:id="rId44"/>
    <p:sldId id="302" r:id="rId45"/>
    <p:sldId id="303" r:id="rId46"/>
    <p:sldId id="304" r:id="rId47"/>
    <p:sldId id="319" r:id="rId48"/>
    <p:sldId id="306" r:id="rId49"/>
    <p:sldId id="307" r:id="rId50"/>
    <p:sldId id="308" r:id="rId51"/>
    <p:sldId id="310" r:id="rId52"/>
    <p:sldId id="311" r:id="rId53"/>
    <p:sldId id="305" r:id="rId54"/>
    <p:sldId id="313" r:id="rId55"/>
    <p:sldId id="316" r:id="rId56"/>
    <p:sldId id="337" r:id="rId5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90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4CBF8-322E-2446-8E87-D132FDA8864B}" type="doc">
      <dgm:prSet loTypeId="urn:microsoft.com/office/officeart/2005/8/layout/venn1" loCatId="relationship" qsTypeId="urn:microsoft.com/office/officeart/2005/8/quickstyle/simple4" qsCatId="simple" csTypeId="urn:microsoft.com/office/officeart/2005/8/colors/accent3_5" csCatId="accent3" phldr="1"/>
      <dgm:spPr/>
    </dgm:pt>
    <dgm:pt modelId="{FDC834DF-6D7C-BF48-9881-2D0D6642A82A}">
      <dgm:prSet phldrT="[Text]"/>
      <dgm:spPr/>
      <dgm:t>
        <a:bodyPr/>
        <a:lstStyle/>
        <a:p>
          <a:r>
            <a:rPr lang="en-US" dirty="0" smtClean="0"/>
            <a:t>Members</a:t>
          </a:r>
          <a:endParaRPr lang="en-US" dirty="0"/>
        </a:p>
      </dgm:t>
    </dgm:pt>
    <dgm:pt modelId="{A03E71B4-F660-B143-A9D8-299DC69C17A2}" type="parTrans" cxnId="{6FCA6530-6F6F-1E47-ACF0-9F5BBAE2FB5D}">
      <dgm:prSet/>
      <dgm:spPr/>
      <dgm:t>
        <a:bodyPr/>
        <a:lstStyle/>
        <a:p>
          <a:endParaRPr lang="en-US"/>
        </a:p>
      </dgm:t>
    </dgm:pt>
    <dgm:pt modelId="{3C63D35F-2BD5-0546-ABBF-591802D7154D}" type="sibTrans" cxnId="{6FCA6530-6F6F-1E47-ACF0-9F5BBAE2FB5D}">
      <dgm:prSet/>
      <dgm:spPr/>
      <dgm:t>
        <a:bodyPr/>
        <a:lstStyle/>
        <a:p>
          <a:endParaRPr lang="en-US"/>
        </a:p>
      </dgm:t>
    </dgm:pt>
    <dgm:pt modelId="{8D791072-A562-DC4A-9DEB-50AAE5FBCE1B}">
      <dgm:prSet phldrT="[Text]"/>
      <dgm:spPr/>
      <dgm:t>
        <a:bodyPr/>
        <a:lstStyle/>
        <a:p>
          <a:r>
            <a:rPr lang="en-US" dirty="0" smtClean="0"/>
            <a:t>Parents</a:t>
          </a:r>
          <a:endParaRPr lang="en-US" dirty="0"/>
        </a:p>
      </dgm:t>
    </dgm:pt>
    <dgm:pt modelId="{A08E4178-36D4-264B-890F-A0225B0460D8}" type="parTrans" cxnId="{90226F09-E4F1-EE4A-9183-4AB81E5E89BC}">
      <dgm:prSet/>
      <dgm:spPr/>
      <dgm:t>
        <a:bodyPr/>
        <a:lstStyle/>
        <a:p>
          <a:endParaRPr lang="en-US"/>
        </a:p>
      </dgm:t>
    </dgm:pt>
    <dgm:pt modelId="{96B2F252-4C37-7241-ABAE-7E0CD114E300}" type="sibTrans" cxnId="{90226F09-E4F1-EE4A-9183-4AB81E5E89BC}">
      <dgm:prSet/>
      <dgm:spPr/>
      <dgm:t>
        <a:bodyPr/>
        <a:lstStyle/>
        <a:p>
          <a:endParaRPr lang="en-US"/>
        </a:p>
      </dgm:t>
    </dgm:pt>
    <dgm:pt modelId="{C992405C-90FF-3B4C-9DF2-5756149D1ED3}">
      <dgm:prSet phldrT="[Text]"/>
      <dgm:spPr/>
      <dgm:t>
        <a:bodyPr/>
        <a:lstStyle/>
        <a:p>
          <a:r>
            <a:rPr lang="en-US" dirty="0" smtClean="0"/>
            <a:t>Neighbors</a:t>
          </a:r>
          <a:endParaRPr lang="en-US" dirty="0"/>
        </a:p>
      </dgm:t>
    </dgm:pt>
    <dgm:pt modelId="{9AA78AD8-5C9D-4848-B70E-AC54A35240AF}" type="parTrans" cxnId="{2039D414-FC64-6E47-836F-4942C6A70834}">
      <dgm:prSet/>
      <dgm:spPr/>
      <dgm:t>
        <a:bodyPr/>
        <a:lstStyle/>
        <a:p>
          <a:endParaRPr lang="en-US"/>
        </a:p>
      </dgm:t>
    </dgm:pt>
    <dgm:pt modelId="{525A1974-D4A0-9E4D-9097-D83D43259D2B}" type="sibTrans" cxnId="{2039D414-FC64-6E47-836F-4942C6A70834}">
      <dgm:prSet/>
      <dgm:spPr/>
      <dgm:t>
        <a:bodyPr/>
        <a:lstStyle/>
        <a:p>
          <a:endParaRPr lang="en-US"/>
        </a:p>
      </dgm:t>
    </dgm:pt>
    <dgm:pt modelId="{8E9B5019-F343-8F47-B519-0CFB7945FDD1}" type="pres">
      <dgm:prSet presAssocID="{A044CBF8-322E-2446-8E87-D132FDA8864B}" presName="compositeShape" presStyleCnt="0">
        <dgm:presLayoutVars>
          <dgm:chMax val="7"/>
          <dgm:dir/>
          <dgm:resizeHandles val="exact"/>
        </dgm:presLayoutVars>
      </dgm:prSet>
      <dgm:spPr/>
    </dgm:pt>
    <dgm:pt modelId="{B6FD778F-852C-3949-B934-EBB1CF4E5FC7}" type="pres">
      <dgm:prSet presAssocID="{FDC834DF-6D7C-BF48-9881-2D0D6642A82A}" presName="circ1" presStyleLbl="vennNode1" presStyleIdx="0" presStyleCnt="3"/>
      <dgm:spPr/>
      <dgm:t>
        <a:bodyPr/>
        <a:lstStyle/>
        <a:p>
          <a:endParaRPr lang="en-US"/>
        </a:p>
      </dgm:t>
    </dgm:pt>
    <dgm:pt modelId="{D24DCC52-7191-494F-AE5B-5E85DDE34408}" type="pres">
      <dgm:prSet presAssocID="{FDC834DF-6D7C-BF48-9881-2D0D6642A82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7C244A-AB5F-B844-864B-52C06C2FA2FC}" type="pres">
      <dgm:prSet presAssocID="{8D791072-A562-DC4A-9DEB-50AAE5FBCE1B}" presName="circ2" presStyleLbl="vennNode1" presStyleIdx="1" presStyleCnt="3" custScaleX="105272" custScaleY="106249" custLinFactNeighborX="1417" custLinFactNeighborY="-2083"/>
      <dgm:spPr/>
      <dgm:t>
        <a:bodyPr/>
        <a:lstStyle/>
        <a:p>
          <a:endParaRPr lang="en-US"/>
        </a:p>
      </dgm:t>
    </dgm:pt>
    <dgm:pt modelId="{631C2FDB-6DA4-5847-8577-23E88F866B59}" type="pres">
      <dgm:prSet presAssocID="{8D791072-A562-DC4A-9DEB-50AAE5FBCE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7386F-BDB8-714D-A17E-D5A40136E39A}" type="pres">
      <dgm:prSet presAssocID="{C992405C-90FF-3B4C-9DF2-5756149D1ED3}" presName="circ3" presStyleLbl="vennNode1" presStyleIdx="2" presStyleCnt="3" custLinFactNeighborX="1708"/>
      <dgm:spPr/>
      <dgm:t>
        <a:bodyPr/>
        <a:lstStyle/>
        <a:p>
          <a:endParaRPr lang="en-US"/>
        </a:p>
      </dgm:t>
    </dgm:pt>
    <dgm:pt modelId="{5A182339-56B3-0240-9218-E1E20E962CA6}" type="pres">
      <dgm:prSet presAssocID="{C992405C-90FF-3B4C-9DF2-5756149D1ED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9407A4-3E1F-4149-9DFC-D09842ACB447}" type="presOf" srcId="{C992405C-90FF-3B4C-9DF2-5756149D1ED3}" destId="{5A182339-56B3-0240-9218-E1E20E962CA6}" srcOrd="1" destOrd="0" presId="urn:microsoft.com/office/officeart/2005/8/layout/venn1"/>
    <dgm:cxn modelId="{90226F09-E4F1-EE4A-9183-4AB81E5E89BC}" srcId="{A044CBF8-322E-2446-8E87-D132FDA8864B}" destId="{8D791072-A562-DC4A-9DEB-50AAE5FBCE1B}" srcOrd="1" destOrd="0" parTransId="{A08E4178-36D4-264B-890F-A0225B0460D8}" sibTransId="{96B2F252-4C37-7241-ABAE-7E0CD114E300}"/>
    <dgm:cxn modelId="{2607F204-CC61-6E4E-83B4-B99C31146477}" type="presOf" srcId="{FDC834DF-6D7C-BF48-9881-2D0D6642A82A}" destId="{B6FD778F-852C-3949-B934-EBB1CF4E5FC7}" srcOrd="0" destOrd="0" presId="urn:microsoft.com/office/officeart/2005/8/layout/venn1"/>
    <dgm:cxn modelId="{EF46CF83-3404-3946-B94D-A2DD1B5B6AFB}" type="presOf" srcId="{C992405C-90FF-3B4C-9DF2-5756149D1ED3}" destId="{FE97386F-BDB8-714D-A17E-D5A40136E39A}" srcOrd="0" destOrd="0" presId="urn:microsoft.com/office/officeart/2005/8/layout/venn1"/>
    <dgm:cxn modelId="{CBBBBFF8-7332-EF48-A435-A584D801DC6C}" type="presOf" srcId="{A044CBF8-322E-2446-8E87-D132FDA8864B}" destId="{8E9B5019-F343-8F47-B519-0CFB7945FDD1}" srcOrd="0" destOrd="0" presId="urn:microsoft.com/office/officeart/2005/8/layout/venn1"/>
    <dgm:cxn modelId="{6FCA6530-6F6F-1E47-ACF0-9F5BBAE2FB5D}" srcId="{A044CBF8-322E-2446-8E87-D132FDA8864B}" destId="{FDC834DF-6D7C-BF48-9881-2D0D6642A82A}" srcOrd="0" destOrd="0" parTransId="{A03E71B4-F660-B143-A9D8-299DC69C17A2}" sibTransId="{3C63D35F-2BD5-0546-ABBF-591802D7154D}"/>
    <dgm:cxn modelId="{46FC45C0-5FAD-7F4A-BCC2-AE7B603B88E3}" type="presOf" srcId="{8D791072-A562-DC4A-9DEB-50AAE5FBCE1B}" destId="{631C2FDB-6DA4-5847-8577-23E88F866B59}" srcOrd="1" destOrd="0" presId="urn:microsoft.com/office/officeart/2005/8/layout/venn1"/>
    <dgm:cxn modelId="{33DDF2FD-2FB7-AD45-BC41-1A3CCA560B9C}" type="presOf" srcId="{8D791072-A562-DC4A-9DEB-50AAE5FBCE1B}" destId="{187C244A-AB5F-B844-864B-52C06C2FA2FC}" srcOrd="0" destOrd="0" presId="urn:microsoft.com/office/officeart/2005/8/layout/venn1"/>
    <dgm:cxn modelId="{4A8C15C4-D2EB-1A4A-BF33-2F6674DD9711}" type="presOf" srcId="{FDC834DF-6D7C-BF48-9881-2D0D6642A82A}" destId="{D24DCC52-7191-494F-AE5B-5E85DDE34408}" srcOrd="1" destOrd="0" presId="urn:microsoft.com/office/officeart/2005/8/layout/venn1"/>
    <dgm:cxn modelId="{2039D414-FC64-6E47-836F-4942C6A70834}" srcId="{A044CBF8-322E-2446-8E87-D132FDA8864B}" destId="{C992405C-90FF-3B4C-9DF2-5756149D1ED3}" srcOrd="2" destOrd="0" parTransId="{9AA78AD8-5C9D-4848-B70E-AC54A35240AF}" sibTransId="{525A1974-D4A0-9E4D-9097-D83D43259D2B}"/>
    <dgm:cxn modelId="{7A88F477-FD7E-F04A-B50A-19B4EDD50151}" type="presParOf" srcId="{8E9B5019-F343-8F47-B519-0CFB7945FDD1}" destId="{B6FD778F-852C-3949-B934-EBB1CF4E5FC7}" srcOrd="0" destOrd="0" presId="urn:microsoft.com/office/officeart/2005/8/layout/venn1"/>
    <dgm:cxn modelId="{0442035D-1ABC-EA4A-8EA1-98D4134C54D5}" type="presParOf" srcId="{8E9B5019-F343-8F47-B519-0CFB7945FDD1}" destId="{D24DCC52-7191-494F-AE5B-5E85DDE34408}" srcOrd="1" destOrd="0" presId="urn:microsoft.com/office/officeart/2005/8/layout/venn1"/>
    <dgm:cxn modelId="{423C5310-5451-884C-9C1C-3611A4F794B4}" type="presParOf" srcId="{8E9B5019-F343-8F47-B519-0CFB7945FDD1}" destId="{187C244A-AB5F-B844-864B-52C06C2FA2FC}" srcOrd="2" destOrd="0" presId="urn:microsoft.com/office/officeart/2005/8/layout/venn1"/>
    <dgm:cxn modelId="{17BF05FE-D9FB-4247-A5D5-D1919DFD34D6}" type="presParOf" srcId="{8E9B5019-F343-8F47-B519-0CFB7945FDD1}" destId="{631C2FDB-6DA4-5847-8577-23E88F866B59}" srcOrd="3" destOrd="0" presId="urn:microsoft.com/office/officeart/2005/8/layout/venn1"/>
    <dgm:cxn modelId="{34B4353C-A5AE-2545-93EB-27B976202CAC}" type="presParOf" srcId="{8E9B5019-F343-8F47-B519-0CFB7945FDD1}" destId="{FE97386F-BDB8-714D-A17E-D5A40136E39A}" srcOrd="4" destOrd="0" presId="urn:microsoft.com/office/officeart/2005/8/layout/venn1"/>
    <dgm:cxn modelId="{ABE63B6E-9FAE-ED41-9DBD-39365882CF8B}" type="presParOf" srcId="{8E9B5019-F343-8F47-B519-0CFB7945FDD1}" destId="{5A182339-56B3-0240-9218-E1E20E962CA6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D35FDC-B480-3046-961E-FB03BEC4253D}" type="doc">
      <dgm:prSet loTypeId="urn:microsoft.com/office/officeart/2005/8/layout/hList6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200171-FBB7-B84E-8401-F2A60D0986CF}">
      <dgm:prSet/>
      <dgm:spPr/>
      <dgm:t>
        <a:bodyPr/>
        <a:lstStyle/>
        <a:p>
          <a:pPr rtl="0"/>
          <a:r>
            <a:rPr lang="en-US" b="1" i="1" dirty="0" smtClean="0"/>
            <a:t>3 Ministry Tracks </a:t>
          </a:r>
          <a:endParaRPr lang="en-US" dirty="0"/>
        </a:p>
      </dgm:t>
    </dgm:pt>
    <dgm:pt modelId="{A32AADEB-9A7D-1345-AC2E-A990CA05EACF}" type="parTrans" cxnId="{2DD0A251-1EB6-FD41-B82E-384475EFC2F2}">
      <dgm:prSet/>
      <dgm:spPr/>
      <dgm:t>
        <a:bodyPr/>
        <a:lstStyle/>
        <a:p>
          <a:endParaRPr lang="en-US"/>
        </a:p>
      </dgm:t>
    </dgm:pt>
    <dgm:pt modelId="{6F366515-98DA-E042-96C9-D41A4DCF7C52}" type="sibTrans" cxnId="{2DD0A251-1EB6-FD41-B82E-384475EFC2F2}">
      <dgm:prSet/>
      <dgm:spPr/>
      <dgm:t>
        <a:bodyPr/>
        <a:lstStyle/>
        <a:p>
          <a:endParaRPr lang="en-US"/>
        </a:p>
      </dgm:t>
    </dgm:pt>
    <dgm:pt modelId="{C6C64FB9-54B0-E047-A7B3-E92E8CAB09DE}">
      <dgm:prSet/>
      <dgm:spPr/>
      <dgm:t>
        <a:bodyPr/>
        <a:lstStyle/>
        <a:p>
          <a:pPr rtl="0"/>
          <a:r>
            <a:rPr lang="en-US" dirty="0" smtClean="0"/>
            <a:t>Feed the faithful families			</a:t>
          </a:r>
          <a:endParaRPr lang="en-US" dirty="0"/>
        </a:p>
      </dgm:t>
    </dgm:pt>
    <dgm:pt modelId="{A19E1258-E1F4-BB4C-BFD1-7D00C07162B3}" type="parTrans" cxnId="{0CB1D3CA-D257-2840-853D-A81337DDB225}">
      <dgm:prSet/>
      <dgm:spPr/>
      <dgm:t>
        <a:bodyPr/>
        <a:lstStyle/>
        <a:p>
          <a:endParaRPr lang="en-US"/>
        </a:p>
      </dgm:t>
    </dgm:pt>
    <dgm:pt modelId="{5E0BDCB3-99E8-E647-9DC1-050CD3C846AF}" type="sibTrans" cxnId="{0CB1D3CA-D257-2840-853D-A81337DDB225}">
      <dgm:prSet/>
      <dgm:spPr/>
      <dgm:t>
        <a:bodyPr/>
        <a:lstStyle/>
        <a:p>
          <a:endParaRPr lang="en-US"/>
        </a:p>
      </dgm:t>
    </dgm:pt>
    <dgm:pt modelId="{869BDFEB-5DAA-2E41-9AAF-AEB3DAF59374}">
      <dgm:prSet/>
      <dgm:spPr/>
      <dgm:t>
        <a:bodyPr/>
        <a:lstStyle/>
        <a:p>
          <a:pPr rtl="0"/>
          <a:r>
            <a:rPr lang="en-US" dirty="0" smtClean="0"/>
            <a:t>Reconnect the </a:t>
          </a:r>
          <a:r>
            <a:rPr lang="en-US" dirty="0" err="1" smtClean="0"/>
            <a:t>dechurched</a:t>
          </a:r>
          <a:endParaRPr lang="en-US" dirty="0"/>
        </a:p>
      </dgm:t>
    </dgm:pt>
    <dgm:pt modelId="{2AEADF36-BE0A-6B45-AF38-C454E2B349ED}" type="parTrans" cxnId="{1475E3C3-8A34-AE46-BA9B-12AB6BD0914D}">
      <dgm:prSet/>
      <dgm:spPr/>
      <dgm:t>
        <a:bodyPr/>
        <a:lstStyle/>
        <a:p>
          <a:endParaRPr lang="en-US"/>
        </a:p>
      </dgm:t>
    </dgm:pt>
    <dgm:pt modelId="{0FADC8FE-8873-0840-9CA0-92ABB80D84BA}" type="sibTrans" cxnId="{1475E3C3-8A34-AE46-BA9B-12AB6BD0914D}">
      <dgm:prSet/>
      <dgm:spPr/>
      <dgm:t>
        <a:bodyPr/>
        <a:lstStyle/>
        <a:p>
          <a:endParaRPr lang="en-US"/>
        </a:p>
      </dgm:t>
    </dgm:pt>
    <dgm:pt modelId="{F1200862-E15C-C544-9348-29C05CBE395E}">
      <dgm:prSet/>
      <dgm:spPr/>
      <dgm:t>
        <a:bodyPr/>
        <a:lstStyle/>
        <a:p>
          <a:pPr rtl="0"/>
          <a:r>
            <a:rPr lang="en-US" dirty="0" smtClean="0"/>
            <a:t>Introduce the </a:t>
          </a:r>
          <a:r>
            <a:rPr lang="en-US" dirty="0" err="1" smtClean="0"/>
            <a:t>unchurched</a:t>
          </a:r>
          <a:endParaRPr lang="en-US" dirty="0"/>
        </a:p>
      </dgm:t>
    </dgm:pt>
    <dgm:pt modelId="{5DC01B8D-DE1C-584E-B428-6A955D17AB7D}" type="parTrans" cxnId="{A0252BB0-90DA-934C-960B-97C8A34107F9}">
      <dgm:prSet/>
      <dgm:spPr/>
      <dgm:t>
        <a:bodyPr/>
        <a:lstStyle/>
        <a:p>
          <a:endParaRPr lang="en-US"/>
        </a:p>
      </dgm:t>
    </dgm:pt>
    <dgm:pt modelId="{91CB4DA1-7BD4-E740-9FF0-6D67F2377E56}" type="sibTrans" cxnId="{A0252BB0-90DA-934C-960B-97C8A34107F9}">
      <dgm:prSet/>
      <dgm:spPr/>
      <dgm:t>
        <a:bodyPr/>
        <a:lstStyle/>
        <a:p>
          <a:endParaRPr lang="en-US"/>
        </a:p>
      </dgm:t>
    </dgm:pt>
    <dgm:pt modelId="{860211BC-900D-0242-948F-282C5F3645FB}" type="pres">
      <dgm:prSet presAssocID="{F4D35FDC-B480-3046-961E-FB03BEC425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E88119-79DA-1C45-B1D9-915CA5CC0BF3}" type="pres">
      <dgm:prSet presAssocID="{AC200171-FBB7-B84E-8401-F2A60D0986C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D6930-FF6B-4249-9924-E22EF5D21E9A}" type="pres">
      <dgm:prSet presAssocID="{6F366515-98DA-E042-96C9-D41A4DCF7C52}" presName="sibTrans" presStyleCnt="0"/>
      <dgm:spPr/>
    </dgm:pt>
    <dgm:pt modelId="{BDB1F4DC-CC07-D04C-ADCF-E2BC44B0D400}" type="pres">
      <dgm:prSet presAssocID="{C6C64FB9-54B0-E047-A7B3-E92E8CAB09D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26303-A3A1-194C-B529-2359B286807B}" type="pres">
      <dgm:prSet presAssocID="{5E0BDCB3-99E8-E647-9DC1-050CD3C846AF}" presName="sibTrans" presStyleCnt="0"/>
      <dgm:spPr/>
    </dgm:pt>
    <dgm:pt modelId="{14CD2703-0B13-C546-A4C6-97CC7AB7809C}" type="pres">
      <dgm:prSet presAssocID="{869BDFEB-5DAA-2E41-9AAF-AEB3DAF5937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DE458-3878-4242-AD00-E158BAD71C26}" type="pres">
      <dgm:prSet presAssocID="{0FADC8FE-8873-0840-9CA0-92ABB80D84BA}" presName="sibTrans" presStyleCnt="0"/>
      <dgm:spPr/>
    </dgm:pt>
    <dgm:pt modelId="{97906641-A6C6-844C-AF07-E08E09A42EC4}" type="pres">
      <dgm:prSet presAssocID="{F1200862-E15C-C544-9348-29C05CBE395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EF2A45-1057-7044-829D-ABB739AA1486}" type="presOf" srcId="{C6C64FB9-54B0-E047-A7B3-E92E8CAB09DE}" destId="{BDB1F4DC-CC07-D04C-ADCF-E2BC44B0D400}" srcOrd="0" destOrd="0" presId="urn:microsoft.com/office/officeart/2005/8/layout/hList6"/>
    <dgm:cxn modelId="{038F29B7-FF98-9A40-8E1E-781923EC25D2}" type="presOf" srcId="{F1200862-E15C-C544-9348-29C05CBE395E}" destId="{97906641-A6C6-844C-AF07-E08E09A42EC4}" srcOrd="0" destOrd="0" presId="urn:microsoft.com/office/officeart/2005/8/layout/hList6"/>
    <dgm:cxn modelId="{0CB1D3CA-D257-2840-853D-A81337DDB225}" srcId="{F4D35FDC-B480-3046-961E-FB03BEC4253D}" destId="{C6C64FB9-54B0-E047-A7B3-E92E8CAB09DE}" srcOrd="1" destOrd="0" parTransId="{A19E1258-E1F4-BB4C-BFD1-7D00C07162B3}" sibTransId="{5E0BDCB3-99E8-E647-9DC1-050CD3C846AF}"/>
    <dgm:cxn modelId="{1475E3C3-8A34-AE46-BA9B-12AB6BD0914D}" srcId="{F4D35FDC-B480-3046-961E-FB03BEC4253D}" destId="{869BDFEB-5DAA-2E41-9AAF-AEB3DAF59374}" srcOrd="2" destOrd="0" parTransId="{2AEADF36-BE0A-6B45-AF38-C454E2B349ED}" sibTransId="{0FADC8FE-8873-0840-9CA0-92ABB80D84BA}"/>
    <dgm:cxn modelId="{9685368F-F2DB-7F4E-9D5C-7A1943388EB3}" type="presOf" srcId="{869BDFEB-5DAA-2E41-9AAF-AEB3DAF59374}" destId="{14CD2703-0B13-C546-A4C6-97CC7AB7809C}" srcOrd="0" destOrd="0" presId="urn:microsoft.com/office/officeart/2005/8/layout/hList6"/>
    <dgm:cxn modelId="{2DD0A251-1EB6-FD41-B82E-384475EFC2F2}" srcId="{F4D35FDC-B480-3046-961E-FB03BEC4253D}" destId="{AC200171-FBB7-B84E-8401-F2A60D0986CF}" srcOrd="0" destOrd="0" parTransId="{A32AADEB-9A7D-1345-AC2E-A990CA05EACF}" sibTransId="{6F366515-98DA-E042-96C9-D41A4DCF7C52}"/>
    <dgm:cxn modelId="{84BA4EE1-6BB3-9B4F-A2A1-03AA86A35A47}" type="presOf" srcId="{AC200171-FBB7-B84E-8401-F2A60D0986CF}" destId="{F3E88119-79DA-1C45-B1D9-915CA5CC0BF3}" srcOrd="0" destOrd="0" presId="urn:microsoft.com/office/officeart/2005/8/layout/hList6"/>
    <dgm:cxn modelId="{A0252BB0-90DA-934C-960B-97C8A34107F9}" srcId="{F4D35FDC-B480-3046-961E-FB03BEC4253D}" destId="{F1200862-E15C-C544-9348-29C05CBE395E}" srcOrd="3" destOrd="0" parTransId="{5DC01B8D-DE1C-584E-B428-6A955D17AB7D}" sibTransId="{91CB4DA1-7BD4-E740-9FF0-6D67F2377E56}"/>
    <dgm:cxn modelId="{3AB82C1B-ADEE-284F-80F3-7FACC6FD3616}" type="presOf" srcId="{F4D35FDC-B480-3046-961E-FB03BEC4253D}" destId="{860211BC-900D-0242-948F-282C5F3645FB}" srcOrd="0" destOrd="0" presId="urn:microsoft.com/office/officeart/2005/8/layout/hList6"/>
    <dgm:cxn modelId="{E5050889-8BB6-C24E-A5D9-3BA588C0760F}" type="presParOf" srcId="{860211BC-900D-0242-948F-282C5F3645FB}" destId="{F3E88119-79DA-1C45-B1D9-915CA5CC0BF3}" srcOrd="0" destOrd="0" presId="urn:microsoft.com/office/officeart/2005/8/layout/hList6"/>
    <dgm:cxn modelId="{61C9B563-D912-C840-9ECA-FFBEDA62CF00}" type="presParOf" srcId="{860211BC-900D-0242-948F-282C5F3645FB}" destId="{661D6930-FF6B-4249-9924-E22EF5D21E9A}" srcOrd="1" destOrd="0" presId="urn:microsoft.com/office/officeart/2005/8/layout/hList6"/>
    <dgm:cxn modelId="{08642FB9-D43C-4643-A414-029B81A645A3}" type="presParOf" srcId="{860211BC-900D-0242-948F-282C5F3645FB}" destId="{BDB1F4DC-CC07-D04C-ADCF-E2BC44B0D400}" srcOrd="2" destOrd="0" presId="urn:microsoft.com/office/officeart/2005/8/layout/hList6"/>
    <dgm:cxn modelId="{28AAB3F4-EC1E-CB43-9377-636B4677B22C}" type="presParOf" srcId="{860211BC-900D-0242-948F-282C5F3645FB}" destId="{AF126303-A3A1-194C-B529-2359B286807B}" srcOrd="3" destOrd="0" presId="urn:microsoft.com/office/officeart/2005/8/layout/hList6"/>
    <dgm:cxn modelId="{CCE074F9-ED28-A24C-A2B3-90702C2E31D4}" type="presParOf" srcId="{860211BC-900D-0242-948F-282C5F3645FB}" destId="{14CD2703-0B13-C546-A4C6-97CC7AB7809C}" srcOrd="4" destOrd="0" presId="urn:microsoft.com/office/officeart/2005/8/layout/hList6"/>
    <dgm:cxn modelId="{20257F41-92EC-2847-82B2-7870E118D5A4}" type="presParOf" srcId="{860211BC-900D-0242-948F-282C5F3645FB}" destId="{DDEDE458-3878-4242-AD00-E158BAD71C26}" srcOrd="5" destOrd="0" presId="urn:microsoft.com/office/officeart/2005/8/layout/hList6"/>
    <dgm:cxn modelId="{AE362F8F-53CD-464B-9ED5-A4244143E098}" type="presParOf" srcId="{860211BC-900D-0242-948F-282C5F3645FB}" destId="{97906641-A6C6-844C-AF07-E08E09A42EC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81D387-088A-F248-9A1F-9847496FADD8}" type="doc">
      <dgm:prSet loTypeId="urn:microsoft.com/office/officeart/2005/8/layout/vList2" loCatId="list" qsTypeId="urn:microsoft.com/office/officeart/2005/8/quickstyle/simple4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5376FA7E-4A29-A749-9EF5-9312F33AC081}">
      <dgm:prSet/>
      <dgm:spPr/>
      <dgm:t>
        <a:bodyPr/>
        <a:lstStyle/>
        <a:p>
          <a:pPr rtl="0"/>
          <a:r>
            <a:rPr lang="en-US" b="1" dirty="0" smtClean="0"/>
            <a:t>	              CHALLENGES</a:t>
          </a:r>
          <a:r>
            <a:rPr lang="en-US" dirty="0" smtClean="0"/>
            <a:t> </a:t>
          </a:r>
          <a:endParaRPr lang="en-US" dirty="0"/>
        </a:p>
      </dgm:t>
    </dgm:pt>
    <dgm:pt modelId="{7995C443-1B24-9D40-BBCC-10A6C4BC9999}" type="parTrans" cxnId="{B5A80D39-96DD-FD44-B3E7-95B74AFD7A20}">
      <dgm:prSet/>
      <dgm:spPr/>
      <dgm:t>
        <a:bodyPr/>
        <a:lstStyle/>
        <a:p>
          <a:endParaRPr lang="en-US"/>
        </a:p>
      </dgm:t>
    </dgm:pt>
    <dgm:pt modelId="{AADAE0DD-12F6-684F-82FF-093B859F8D59}" type="sibTrans" cxnId="{B5A80D39-96DD-FD44-B3E7-95B74AFD7A20}">
      <dgm:prSet/>
      <dgm:spPr/>
      <dgm:t>
        <a:bodyPr/>
        <a:lstStyle/>
        <a:p>
          <a:endParaRPr lang="en-US"/>
        </a:p>
      </dgm:t>
    </dgm:pt>
    <dgm:pt modelId="{28D672ED-EEA0-8747-96FD-BA34E71AABD0}">
      <dgm:prSet/>
      <dgm:spPr/>
      <dgm:t>
        <a:bodyPr/>
        <a:lstStyle/>
        <a:p>
          <a:pPr rtl="0"/>
          <a:r>
            <a:rPr lang="en-US" dirty="0" smtClean="0"/>
            <a:t> 	Regulatory 	         Aging</a:t>
          </a:r>
        </a:p>
        <a:p>
          <a:pPr rtl="0"/>
          <a:r>
            <a:rPr lang="en-US" dirty="0" smtClean="0"/>
            <a:t>               Deadlines                     Buildings </a:t>
          </a:r>
          <a:endParaRPr lang="en-US" dirty="0"/>
        </a:p>
      </dgm:t>
    </dgm:pt>
    <dgm:pt modelId="{F63C0314-6C0F-3748-902C-F463AC29048F}" type="parTrans" cxnId="{FBF28F9E-AFC7-B84D-8348-E7A5D19036EA}">
      <dgm:prSet/>
      <dgm:spPr/>
      <dgm:t>
        <a:bodyPr/>
        <a:lstStyle/>
        <a:p>
          <a:endParaRPr lang="en-US"/>
        </a:p>
      </dgm:t>
    </dgm:pt>
    <dgm:pt modelId="{256BAF82-6DBE-1744-8D25-DD7648930EA7}" type="sibTrans" cxnId="{FBF28F9E-AFC7-B84D-8348-E7A5D19036EA}">
      <dgm:prSet/>
      <dgm:spPr/>
      <dgm:t>
        <a:bodyPr/>
        <a:lstStyle/>
        <a:p>
          <a:endParaRPr lang="en-US"/>
        </a:p>
      </dgm:t>
    </dgm:pt>
    <dgm:pt modelId="{90701A24-37ED-474C-83B4-BEA3FBB388A1}">
      <dgm:prSet/>
      <dgm:spPr/>
      <dgm:t>
        <a:bodyPr/>
        <a:lstStyle/>
        <a:p>
          <a:pPr rtl="0"/>
          <a:r>
            <a:rPr lang="en-US" b="1" dirty="0" smtClean="0"/>
            <a:t>		   7 TEAMS</a:t>
          </a:r>
          <a:r>
            <a:rPr lang="en-US" dirty="0" smtClean="0"/>
            <a:t> </a:t>
          </a:r>
          <a:endParaRPr lang="en-US" dirty="0"/>
        </a:p>
      </dgm:t>
    </dgm:pt>
    <dgm:pt modelId="{5A645F76-84AC-B84B-8A80-809669573337}" type="parTrans" cxnId="{48444A01-6E70-C94D-8DDC-666AA3FDBEE8}">
      <dgm:prSet/>
      <dgm:spPr/>
      <dgm:t>
        <a:bodyPr/>
        <a:lstStyle/>
        <a:p>
          <a:endParaRPr lang="en-US"/>
        </a:p>
      </dgm:t>
    </dgm:pt>
    <dgm:pt modelId="{D5091C6C-1B9E-D34B-BCD1-2B1D2A0D9BBF}" type="sibTrans" cxnId="{48444A01-6E70-C94D-8DDC-666AA3FDBEE8}">
      <dgm:prSet/>
      <dgm:spPr/>
      <dgm:t>
        <a:bodyPr/>
        <a:lstStyle/>
        <a:p>
          <a:endParaRPr lang="en-US"/>
        </a:p>
      </dgm:t>
    </dgm:pt>
    <dgm:pt modelId="{1CF9315D-6200-5B4A-9353-89BE45BF86D3}" type="pres">
      <dgm:prSet presAssocID="{C981D387-088A-F248-9A1F-9847496FAD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774822-5D4A-F54D-90DA-F3B69972D2CB}" type="pres">
      <dgm:prSet presAssocID="{5376FA7E-4A29-A749-9EF5-9312F33AC08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2F661-CBEB-E346-9609-4C290A9AF100}" type="pres">
      <dgm:prSet presAssocID="{AADAE0DD-12F6-684F-82FF-093B859F8D59}" presName="spacer" presStyleCnt="0"/>
      <dgm:spPr/>
    </dgm:pt>
    <dgm:pt modelId="{05255F9A-CF7F-A947-B4AF-2F212711B00E}" type="pres">
      <dgm:prSet presAssocID="{28D672ED-EEA0-8747-96FD-BA34E71AABD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4F004-0031-1145-BDF4-58DA1347BCB1}" type="pres">
      <dgm:prSet presAssocID="{256BAF82-6DBE-1744-8D25-DD7648930EA7}" presName="spacer" presStyleCnt="0"/>
      <dgm:spPr/>
    </dgm:pt>
    <dgm:pt modelId="{A4A8B898-1856-0D4F-90DE-7C4236C4DC18}" type="pres">
      <dgm:prSet presAssocID="{90701A24-37ED-474C-83B4-BEA3FBB388A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B3DBB0-7B81-FE4C-BBDB-EFCD4DD6BE45}" type="presOf" srcId="{5376FA7E-4A29-A749-9EF5-9312F33AC081}" destId="{93774822-5D4A-F54D-90DA-F3B69972D2CB}" srcOrd="0" destOrd="0" presId="urn:microsoft.com/office/officeart/2005/8/layout/vList2"/>
    <dgm:cxn modelId="{48444A01-6E70-C94D-8DDC-666AA3FDBEE8}" srcId="{C981D387-088A-F248-9A1F-9847496FADD8}" destId="{90701A24-37ED-474C-83B4-BEA3FBB388A1}" srcOrd="2" destOrd="0" parTransId="{5A645F76-84AC-B84B-8A80-809669573337}" sibTransId="{D5091C6C-1B9E-D34B-BCD1-2B1D2A0D9BBF}"/>
    <dgm:cxn modelId="{FBF28F9E-AFC7-B84D-8348-E7A5D19036EA}" srcId="{C981D387-088A-F248-9A1F-9847496FADD8}" destId="{28D672ED-EEA0-8747-96FD-BA34E71AABD0}" srcOrd="1" destOrd="0" parTransId="{F63C0314-6C0F-3748-902C-F463AC29048F}" sibTransId="{256BAF82-6DBE-1744-8D25-DD7648930EA7}"/>
    <dgm:cxn modelId="{B5A80D39-96DD-FD44-B3E7-95B74AFD7A20}" srcId="{C981D387-088A-F248-9A1F-9847496FADD8}" destId="{5376FA7E-4A29-A749-9EF5-9312F33AC081}" srcOrd="0" destOrd="0" parTransId="{7995C443-1B24-9D40-BBCC-10A6C4BC9999}" sibTransId="{AADAE0DD-12F6-684F-82FF-093B859F8D59}"/>
    <dgm:cxn modelId="{DFDF9789-7526-7F48-A955-F0334D19CB5C}" type="presOf" srcId="{C981D387-088A-F248-9A1F-9847496FADD8}" destId="{1CF9315D-6200-5B4A-9353-89BE45BF86D3}" srcOrd="0" destOrd="0" presId="urn:microsoft.com/office/officeart/2005/8/layout/vList2"/>
    <dgm:cxn modelId="{BA777B21-259E-A944-B591-690FBA7CCD1A}" type="presOf" srcId="{90701A24-37ED-474C-83B4-BEA3FBB388A1}" destId="{A4A8B898-1856-0D4F-90DE-7C4236C4DC18}" srcOrd="0" destOrd="0" presId="urn:microsoft.com/office/officeart/2005/8/layout/vList2"/>
    <dgm:cxn modelId="{784611D1-D43A-3D43-B095-DE7ED0798EE8}" type="presOf" srcId="{28D672ED-EEA0-8747-96FD-BA34E71AABD0}" destId="{05255F9A-CF7F-A947-B4AF-2F212711B00E}" srcOrd="0" destOrd="0" presId="urn:microsoft.com/office/officeart/2005/8/layout/vList2"/>
    <dgm:cxn modelId="{5E9E162F-A24C-834B-846B-9622BED37D2A}" type="presParOf" srcId="{1CF9315D-6200-5B4A-9353-89BE45BF86D3}" destId="{93774822-5D4A-F54D-90DA-F3B69972D2CB}" srcOrd="0" destOrd="0" presId="urn:microsoft.com/office/officeart/2005/8/layout/vList2"/>
    <dgm:cxn modelId="{AF4A6B8A-356D-5D43-B7DD-6D5A10746FF1}" type="presParOf" srcId="{1CF9315D-6200-5B4A-9353-89BE45BF86D3}" destId="{DB12F661-CBEB-E346-9609-4C290A9AF100}" srcOrd="1" destOrd="0" presId="urn:microsoft.com/office/officeart/2005/8/layout/vList2"/>
    <dgm:cxn modelId="{EC9B1891-1C38-F54D-853C-47C2AAF93B00}" type="presParOf" srcId="{1CF9315D-6200-5B4A-9353-89BE45BF86D3}" destId="{05255F9A-CF7F-A947-B4AF-2F212711B00E}" srcOrd="2" destOrd="0" presId="urn:microsoft.com/office/officeart/2005/8/layout/vList2"/>
    <dgm:cxn modelId="{67BF8723-7C78-9B42-9BDA-79F9F41B0F41}" type="presParOf" srcId="{1CF9315D-6200-5B4A-9353-89BE45BF86D3}" destId="{D504F004-0031-1145-BDF4-58DA1347BCB1}" srcOrd="3" destOrd="0" presId="urn:microsoft.com/office/officeart/2005/8/layout/vList2"/>
    <dgm:cxn modelId="{708D745C-EB5B-714E-885F-9468A8839EC7}" type="presParOf" srcId="{1CF9315D-6200-5B4A-9353-89BE45BF86D3}" destId="{A4A8B898-1856-0D4F-90DE-7C4236C4DC1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20A0D-960E-3D48-BC04-B8DEBF5FF116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AED2B-79E0-0C41-971C-382246A9A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9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01C0DB-784E-405B-B805-A0688D4712C3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3557E3-2170-48D1-B206-6A6488149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56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1FABB-334A-4F56-9CF8-8D3D042DEE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5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B4013-35A4-4812-99C3-224BE56611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2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1C8BA-D975-4E6E-951B-BAFE687A8000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448B0-E9B5-4084-952A-927FAEE67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D6281-3FEC-46D0-BA31-D2DA3FA62078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A52CB-71CD-44F6-83FF-D0F3412C8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389C-5472-4E6E-8C6D-B283B3E80E6E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AE50-BF3C-42DC-BBD5-01F5E2A7F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02AE-E4F7-477F-8FE3-E6946492800B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6866C-4279-4535-A006-7A3CEE94C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97540-E4D4-4301-9216-D241348EBE12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D219D-E8CA-45F9-8027-61B1F36DC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8308E-F4C0-4F39-86BB-C444D316F17A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8B0A4-EEC0-470F-BF96-3CD3D07CE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04BD-5911-4466-B7AD-1CCC913C1266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AA55-700D-48B9-BCDC-D860CACF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65C0B-FF07-4BAF-A3B2-DED8C84E360D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74DF2-214B-42CF-B2BB-D887E4361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7A504-A4D4-494A-B842-781FCC7054F8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93A6-320C-41C1-9A24-C78D5A6E5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1E6F9-125B-4F58-8142-081E1D21FBD0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D2E5-7C38-4219-A244-FBAD8C999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3323C-52B9-44C5-A5BE-2566D68977C3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CCFF4-91E5-4724-8BDE-47031094D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172E4D-1A65-4F5F-B6DE-3A685DF251DA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762770-2761-407A-896A-1826B8634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emf"/><Relationship Id="rId4" Type="http://schemas.openxmlformats.org/officeDocument/2006/relationships/oleObject" Target="../embeddings/Microsoft_Excel_97-2003_Worksheet1.xls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339725" y="266700"/>
            <a:ext cx="8448675" cy="1158875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Trinity Century II: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128713" y="2012950"/>
            <a:ext cx="6905625" cy="40084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ea typeface="Calibri" charset="0"/>
              <a:cs typeface="Calibri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ea typeface="Calibri" charset="0"/>
              <a:cs typeface="Calibri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 smtClean="0">
                <a:solidFill>
                  <a:srgbClr val="604A7B"/>
                </a:solidFill>
                <a:ea typeface="Calibri" charset="0"/>
                <a:cs typeface="Calibri" charset="0"/>
              </a:rPr>
              <a:t>Good servants invest their master’s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 smtClean="0">
                <a:solidFill>
                  <a:srgbClr val="604A7B"/>
                </a:solidFill>
                <a:ea typeface="Calibri" charset="0"/>
                <a:cs typeface="Calibri" charset="0"/>
              </a:rPr>
              <a:t> money wisely. 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solidFill>
                  <a:srgbClr val="604A7B"/>
                </a:solidFill>
                <a:ea typeface="Calibri" charset="0"/>
                <a:cs typeface="Calibri" charset="0"/>
              </a:rPr>
              <a:t>(The parable of the gold coins)  </a:t>
            </a:r>
            <a:r>
              <a:rPr lang="en-US" sz="1400" b="1" dirty="0" smtClean="0">
                <a:solidFill>
                  <a:srgbClr val="604A7B"/>
                </a:solidFill>
                <a:ea typeface="Calibri" charset="0"/>
                <a:cs typeface="Calibri" charset="0"/>
              </a:rPr>
              <a:t>LUKE 19:11</a:t>
            </a: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39725" y="1185863"/>
            <a:ext cx="8448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            </a:t>
            </a:r>
            <a:r>
              <a:rPr lang="en-US" sz="3200" b="1" i="1" dirty="0">
                <a:solidFill>
                  <a:srgbClr val="4A452A"/>
                </a:solidFill>
                <a:latin typeface="Calibri" pitchFamily="34" charset="0"/>
              </a:rPr>
              <a:t>Matching The Campus To The Mission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Braggadocio"/>
                <a:cs typeface="Braggadocio"/>
              </a:rPr>
              <a:t>Trinity Century II:</a:t>
            </a:r>
            <a:r>
              <a:rPr lang="en-US" sz="4800" dirty="0" smtClean="0">
                <a:latin typeface="Braggadocio"/>
                <a:cs typeface="Braggadocio"/>
              </a:rPr>
              <a:t/>
            </a:r>
            <a:br>
              <a:rPr lang="en-US" sz="4800" dirty="0" smtClean="0">
                <a:latin typeface="Braggadocio"/>
                <a:cs typeface="Braggadocio"/>
              </a:rPr>
            </a:br>
            <a:r>
              <a:rPr lang="en-US" sz="3200" b="1" i="1" dirty="0" smtClean="0">
                <a:solidFill>
                  <a:schemeClr val="accent2">
                    <a:lumMod val="90000"/>
                    <a:lumOff val="10000"/>
                  </a:schemeClr>
                </a:solidFill>
                <a:cs typeface="Calibri"/>
              </a:rPr>
              <a:t>Campus Strategic Roles</a:t>
            </a:r>
            <a:endParaRPr lang="en-US" sz="3200" dirty="0">
              <a:solidFill>
                <a:schemeClr val="accent2">
                  <a:lumMod val="90000"/>
                  <a:lumOff val="10000"/>
                </a:schemeClr>
              </a:solidFill>
              <a:latin typeface="Braggadocio"/>
              <a:cs typeface="Braggadocio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5938"/>
            <a:ext cx="8229600" cy="4525962"/>
          </a:xfrm>
          <a:solidFill>
            <a:srgbClr val="FFFFFF">
              <a:alpha val="0"/>
            </a:srgb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400" b="1" u="sng" dirty="0" smtClean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cs typeface="Calibri"/>
              </a:rPr>
              <a:t>Equip people to live authentic Christian lives	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cs typeface="Calibri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cs typeface="Calibri"/>
              </a:rPr>
              <a:t>Provide a support hub for worldwide Missions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800" b="1" dirty="0" smtClean="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cs typeface="Calibri"/>
              </a:rPr>
              <a:t>Connect urban souls to the main church body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cs typeface="Calibri"/>
              </a:rPr>
              <a:t>Act as a neighborhood beacon to share the glory of God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sz="2800" b="1" dirty="0" smtClean="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cs typeface="Calibri"/>
              </a:rPr>
              <a:t>Strategically regenerate itself with multiple funding 			sources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3">
                    <a:lumMod val="75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Trinity Century II: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4602163"/>
          </a:xfrm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ea typeface="Calibri" charset="0"/>
                <a:cs typeface="Calibri" charset="0"/>
              </a:rPr>
              <a:t>Principal Stakeholders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smtClean="0">
                <a:latin typeface="Braggadocio" charset="0"/>
                <a:ea typeface="Braggadocio" charset="0"/>
                <a:cs typeface="Braggadocio" charset="0"/>
              </a:rPr>
              <a:t>Trinity Century II: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371600"/>
          </a:xfrm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Trinity Century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II:</a:t>
            </a:r>
            <a:r>
              <a:rPr lang="en-US" sz="2400" b="1" i="1" dirty="0" smtClean="0">
                <a:ea typeface="Calibri" charset="0"/>
                <a:cs typeface="Calibri" charset="0"/>
              </a:rPr>
              <a:t/>
            </a:r>
            <a:br>
              <a:rPr lang="en-US" sz="2400" b="1" i="1" dirty="0" smtClean="0">
                <a:ea typeface="Calibri" charset="0"/>
                <a:cs typeface="Calibri" charset="0"/>
              </a:rPr>
            </a:br>
            <a:r>
              <a:rPr lang="en-US" sz="3200" b="1" i="1" dirty="0" smtClean="0">
                <a:solidFill>
                  <a:srgbClr val="376092"/>
                </a:solidFill>
                <a:ea typeface="Calibri" charset="0"/>
                <a:cs typeface="Calibri" charset="0"/>
              </a:rPr>
              <a:t>Beginning The Plan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81000" y="1828800"/>
          <a:ext cx="822960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0000"/>
            <a:ext cx="8229600" cy="4856163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		</a:t>
            </a:r>
            <a:r>
              <a:rPr lang="en-US" b="1" i="1" smtClean="0">
                <a:solidFill>
                  <a:srgbClr val="62593E"/>
                </a:solidFill>
              </a:rPr>
              <a:t>Campus Development Teams</a:t>
            </a:r>
            <a:endParaRPr lang="en-US" sz="2800" smtClean="0">
              <a:solidFill>
                <a:srgbClr val="62593E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Early Childhood Dev:  Wren Aber (5)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Elementary School – Chuck Schultz (5)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Middle School – Bonnie Roby (5)	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Worship Space – Mike Hofmann (7)	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Community Youth Center – Glenda Frasier (5)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Discipleship Center – David Wilkosz (8)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939A54"/>
                </a:solidFill>
              </a:rPr>
              <a:t>Welcome/Functions – Ken Anderson (8)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838200"/>
          </a:xfrm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4F6228"/>
                </a:solidFill>
                <a:latin typeface="Braggadocio" charset="0"/>
                <a:ea typeface="Braggadocio" charset="0"/>
                <a:cs typeface="Braggadocio" charset="0"/>
              </a:rPr>
              <a:t>Trinity Century II:</a:t>
            </a:r>
            <a:r>
              <a:rPr lang="en-US" dirty="0" smtClean="0">
                <a:latin typeface="Braggadocio" charset="0"/>
                <a:ea typeface="Braggadocio" charset="0"/>
                <a:cs typeface="Braggadocio" charset="0"/>
              </a:rPr>
              <a:t/>
            </a:r>
            <a:br>
              <a:rPr lang="en-US" dirty="0" smtClean="0">
                <a:latin typeface="Braggadocio" charset="0"/>
                <a:ea typeface="Braggadocio" charset="0"/>
                <a:cs typeface="Braggadocio" charset="0"/>
              </a:rPr>
            </a:br>
            <a:r>
              <a:rPr lang="en-US" b="1" i="1" dirty="0" smtClean="0">
                <a:ea typeface="Calibri" charset="0"/>
                <a:cs typeface="Calibri" charset="0"/>
              </a:rPr>
              <a:t/>
            </a:r>
            <a:br>
              <a:rPr lang="en-US" b="1" i="1" dirty="0" smtClean="0">
                <a:ea typeface="Calibri" charset="0"/>
                <a:cs typeface="Calibri" charset="0"/>
              </a:rPr>
            </a:br>
            <a:endParaRPr lang="en-US" dirty="0" smtClean="0"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1225"/>
            <a:ext cx="8229600" cy="5337175"/>
          </a:xfrm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ea typeface="Calibri" charset="0"/>
                <a:cs typeface="Calibri" charset="0"/>
              </a:rPr>
              <a:t>5-Phase Master Site Plan</a:t>
            </a:r>
          </a:p>
        </p:txBody>
      </p:sp>
      <p:pic>
        <p:nvPicPr>
          <p:cNvPr id="4" name="Picture 3" descr="Completed Master Site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66838"/>
            <a:ext cx="8153400" cy="3881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62673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i="1" smtClean="0">
                <a:solidFill>
                  <a:srgbClr val="626738"/>
                </a:solidFill>
              </a:rPr>
              <a:t>Five Construction Phases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Phase I:     Sanctuary, Green Space, Offices 					    		and CDC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Phase II:   Elementary School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Phase III:  Middle School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Phase IV:  Trinity Center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Phase V:    Auditorium &amp; Gymnasium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raggadocio"/>
                <a:cs typeface="Braggadocio"/>
              </a:rPr>
              <a:t>Trinity Century II: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Braggadocio"/>
              <a:cs typeface="Braggadocio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i="1" dirty="0" smtClean="0">
                <a:solidFill>
                  <a:srgbClr val="4F6228"/>
                </a:solidFill>
              </a:rPr>
              <a:t>Construction </a:t>
            </a:r>
            <a:r>
              <a:rPr lang="en-US" b="1" i="1" dirty="0">
                <a:solidFill>
                  <a:srgbClr val="4F6228"/>
                </a:solidFill>
              </a:rPr>
              <a:t>Design Themes</a:t>
            </a:r>
            <a:r>
              <a:rPr lang="en-US" b="1" i="1" dirty="0" smtClean="0">
                <a:solidFill>
                  <a:srgbClr val="4F6228"/>
                </a:solidFill>
              </a:rPr>
              <a:t>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b="1" i="1" dirty="0" smtClean="0">
              <a:solidFill>
                <a:srgbClr val="4F6228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Respect the environment    		Energy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cs typeface="Calibri"/>
              </a:rPr>
              <a:t>efficiency </a:t>
            </a:r>
            <a:endParaRPr lang="en-US" sz="2800" b="1" dirty="0" smtClean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Sustainable materials				Multi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cs typeface="Calibri"/>
              </a:rPr>
              <a:t>-use spaces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Historical sensitivity				State of the art security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Architectural interest			 	Parks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cs typeface="Calibri"/>
              </a:rPr>
              <a:t>,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trees,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cs typeface="Calibri"/>
              </a:rPr>
              <a:t>gardens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raggadocio"/>
                <a:cs typeface="Braggadocio"/>
              </a:rPr>
              <a:t>Trinity Century II: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Braggadocio"/>
              <a:cs typeface="Braggadocio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smtClean="0">
                <a:solidFill>
                  <a:srgbClr val="4F6228"/>
                </a:solidFill>
              </a:rPr>
              <a:t>Phase I:  Spring, 2011</a:t>
            </a:r>
            <a:r>
              <a:rPr lang="en-US" i="1" smtClean="0">
                <a:solidFill>
                  <a:srgbClr val="4F6228"/>
                </a:solidFill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4" name="Picture 3" descr="Phas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112"/>
            <a:ext cx="8229600" cy="4104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marL="609600" indent="-609600"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i="1" dirty="0" smtClean="0">
                <a:solidFill>
                  <a:srgbClr val="4F6228"/>
                </a:solidFill>
                <a:cs typeface="Calibri"/>
              </a:rPr>
              <a:t>Phase </a:t>
            </a:r>
            <a:r>
              <a:rPr lang="en-US" b="1" i="1" dirty="0">
                <a:solidFill>
                  <a:srgbClr val="4F6228"/>
                </a:solidFill>
                <a:cs typeface="Calibri"/>
              </a:rPr>
              <a:t>I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Strategic Mission Roles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. Teach and proclaim the gospel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	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	-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new worshippers, new settings 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		-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more attractive school 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		-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modern, first class CDC 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4F6228"/>
                </a:solidFill>
              </a:rPr>
              <a:t>2</a:t>
            </a:r>
            <a:r>
              <a:rPr lang="en-US" sz="2400" b="1" dirty="0">
                <a:solidFill>
                  <a:srgbClr val="4F6228"/>
                </a:solidFill>
              </a:rPr>
              <a:t>.  Beacon to share</a:t>
            </a:r>
            <a:r>
              <a:rPr lang="en-US" sz="2400" b="1" dirty="0" smtClean="0">
                <a:solidFill>
                  <a:srgbClr val="4F6228"/>
                </a:solidFill>
              </a:rPr>
              <a:t> the Glory </a:t>
            </a:r>
            <a:r>
              <a:rPr lang="en-US" sz="2400" b="1" dirty="0">
                <a:solidFill>
                  <a:srgbClr val="4F6228"/>
                </a:solidFill>
              </a:rPr>
              <a:t>of God</a:t>
            </a:r>
            <a:endParaRPr lang="en-US" sz="2400" b="1" dirty="0" smtClean="0">
              <a:solidFill>
                <a:srgbClr val="4F6228"/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/>
              <a:t>		</a:t>
            </a:r>
            <a:r>
              <a:rPr lang="en-US" sz="2400" b="1" dirty="0" smtClean="0">
                <a:solidFill>
                  <a:srgbClr val="4A452A"/>
                </a:solidFill>
              </a:rPr>
              <a:t>-</a:t>
            </a:r>
            <a:r>
              <a:rPr lang="en-US" sz="2400" b="1" dirty="0">
                <a:solidFill>
                  <a:srgbClr val="4A452A"/>
                </a:solidFill>
              </a:rPr>
              <a:t>attract visitors</a:t>
            </a:r>
            <a:endParaRPr lang="en-US" sz="2400" b="1" dirty="0" smtClean="0">
              <a:solidFill>
                <a:srgbClr val="4A452A"/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solidFill>
                  <a:srgbClr val="4A452A"/>
                </a:solidFill>
              </a:rPr>
              <a:t>		-</a:t>
            </a:r>
            <a:r>
              <a:rPr lang="en-US" sz="2400" b="1" dirty="0">
                <a:solidFill>
                  <a:srgbClr val="4A452A"/>
                </a:solidFill>
              </a:rPr>
              <a:t>make guests want to return</a:t>
            </a:r>
            <a:endParaRPr lang="en-US" sz="2400" b="1" dirty="0" smtClean="0">
              <a:solidFill>
                <a:srgbClr val="4A452A"/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solidFill>
                  <a:srgbClr val="4A452A"/>
                </a:solidFill>
              </a:rPr>
              <a:t>		-</a:t>
            </a:r>
            <a:r>
              <a:rPr lang="en-US" sz="2400" b="1" dirty="0">
                <a:solidFill>
                  <a:srgbClr val="4A452A"/>
                </a:solidFill>
              </a:rPr>
              <a:t>welcome entry</a:t>
            </a:r>
            <a:r>
              <a:rPr lang="en-US" sz="2400" dirty="0">
                <a:solidFill>
                  <a:srgbClr val="4A452A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33" dirty="0" smtClean="0">
                <a:solidFill>
                  <a:srgbClr val="4A452A"/>
                </a:solidFill>
                <a:latin typeface="Braggadocio"/>
                <a:cs typeface="Braggadocio"/>
              </a:rPr>
              <a:t>Trinity Century II: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					</a:t>
            </a:r>
            <a:r>
              <a:rPr lang="en-US" b="1" i="1" smtClean="0">
                <a:solidFill>
                  <a:srgbClr val="4A452A"/>
                </a:solidFill>
              </a:rPr>
              <a:t>1995 -2010 Site Changes</a:t>
            </a:r>
          </a:p>
        </p:txBody>
      </p:sp>
      <p:pic>
        <p:nvPicPr>
          <p:cNvPr id="4" name="Picture 3" descr="CDC-3 lo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47" y="1928520"/>
            <a:ext cx="6397037" cy="451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62673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rgbClr val="626738"/>
                </a:solidFill>
                <a:cs typeface="Calibri"/>
              </a:rPr>
              <a:t>Phase I:  Worship </a:t>
            </a:r>
            <a:r>
              <a:rPr lang="en-US" sz="2800" b="1" i="1" u="sng" dirty="0">
                <a:solidFill>
                  <a:srgbClr val="626738"/>
                </a:solidFill>
                <a:cs typeface="Calibri"/>
              </a:rPr>
              <a:t>Growth Enhancements</a:t>
            </a:r>
            <a:r>
              <a:rPr lang="en-US" sz="2800" b="1" i="1" dirty="0" smtClean="0">
                <a:solidFill>
                  <a:srgbClr val="626738"/>
                </a:solidFill>
                <a:cs typeface="Calibri"/>
              </a:rPr>
              <a:t>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800" b="1" i="1" dirty="0" smtClean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solidFill>
                  <a:schemeClr val="bg2">
                    <a:lumMod val="25000"/>
                  </a:schemeClr>
                </a:solidFill>
                <a:cs typeface="Calibri"/>
              </a:rPr>
              <a:t>SANCTUARY	</a:t>
            </a:r>
            <a:r>
              <a:rPr lang="en-US" sz="2800" b="1" i="1" dirty="0">
                <a:cs typeface="Calibri"/>
              </a:rPr>
              <a:t>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>
                <a:cs typeface="Calibri"/>
              </a:rPr>
              <a:t>Refurbish (carpet, cushions, lighting, </a:t>
            </a:r>
            <a:endParaRPr lang="en-US" b="1" i="1" dirty="0" smtClean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 smtClean="0">
                <a:cs typeface="Calibri"/>
              </a:rPr>
              <a:t>			energy </a:t>
            </a:r>
            <a:r>
              <a:rPr lang="en-US" sz="2800" b="1" i="1" dirty="0">
                <a:cs typeface="Calibri"/>
              </a:rPr>
              <a:t>use,</a:t>
            </a:r>
            <a:r>
              <a:rPr lang="en-US" sz="2800" b="1" i="1" dirty="0" smtClean="0">
                <a:cs typeface="Calibri"/>
              </a:rPr>
              <a:t> new </a:t>
            </a:r>
            <a:r>
              <a:rPr lang="en-US" sz="2800" b="1" i="1" dirty="0">
                <a:cs typeface="Calibri"/>
              </a:rPr>
              <a:t>bathrooms)	 </a:t>
            </a:r>
            <a:endParaRPr lang="en-US" sz="2800" b="1" i="1" dirty="0" smtClean="0">
              <a:cs typeface="Calibri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 smtClean="0">
                <a:cs typeface="Calibri"/>
              </a:rPr>
              <a:t>Convert </a:t>
            </a:r>
            <a:r>
              <a:rPr lang="en-US" b="1" i="1" dirty="0">
                <a:cs typeface="Calibri"/>
              </a:rPr>
              <a:t>Undercroft to usable space</a:t>
            </a:r>
            <a:endParaRPr lang="en-US" b="1" i="1" dirty="0" smtClean="0">
              <a:cs typeface="Calibri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 smtClean="0">
                <a:cs typeface="Calibri"/>
              </a:rPr>
              <a:t>Purchase </a:t>
            </a:r>
            <a:r>
              <a:rPr lang="en-US" b="1" i="1" dirty="0">
                <a:cs typeface="Calibri"/>
              </a:rPr>
              <a:t>new organ console	 </a:t>
            </a:r>
            <a:endParaRPr lang="en-US" b="1" i="1" dirty="0" smtClean="0">
              <a:cs typeface="Calibri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 smtClean="0">
                <a:cs typeface="Calibri"/>
              </a:rPr>
              <a:t>Re</a:t>
            </a:r>
            <a:r>
              <a:rPr lang="en-US" b="1" i="1" dirty="0">
                <a:cs typeface="Calibri"/>
              </a:rPr>
              <a:t>-landscape exterior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chemeClr val="accent3">
                    <a:lumMod val="50000"/>
                  </a:schemeClr>
                </a:solidFill>
                <a:cs typeface="Calibri"/>
              </a:rPr>
              <a:t>Phase I:  Worship </a:t>
            </a:r>
            <a:r>
              <a:rPr lang="en-US" sz="2800" b="1" i="1" u="sng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Growth </a:t>
            </a:r>
            <a:r>
              <a:rPr lang="en-US" sz="2800" b="1" i="1" u="sng" dirty="0" smtClean="0">
                <a:solidFill>
                  <a:schemeClr val="accent3">
                    <a:lumMod val="50000"/>
                  </a:schemeClr>
                </a:solidFill>
                <a:cs typeface="Calibri"/>
              </a:rPr>
              <a:t>Enhancements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b="1" i="1" u="sng" dirty="0" smtClean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>
                <a:cs typeface="Calibri"/>
              </a:rPr>
              <a:t>	</a:t>
            </a:r>
            <a:r>
              <a:rPr lang="en-US" sz="2800" b="1" i="1" dirty="0" smtClean="0">
                <a:solidFill>
                  <a:srgbClr val="4A452A"/>
                </a:solidFill>
                <a:cs typeface="Calibri"/>
              </a:rPr>
              <a:t>GYMNASIUM</a:t>
            </a:r>
            <a:r>
              <a:rPr lang="en-US" sz="2800" b="1" dirty="0" smtClean="0">
                <a:cs typeface="Calibri"/>
              </a:rPr>
              <a:t>	</a:t>
            </a:r>
            <a:r>
              <a:rPr lang="en-US" sz="2800" b="1" dirty="0">
                <a:cs typeface="Calibri"/>
              </a:rPr>
              <a:t>		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cs typeface="Calibri"/>
              </a:rPr>
              <a:t>Upgrade seating, carpet runners, lighting,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cs typeface="Calibri"/>
              </a:rPr>
              <a:t>		    sound </a:t>
            </a:r>
            <a:r>
              <a:rPr lang="en-US" sz="2800" b="1" dirty="0">
                <a:cs typeface="Calibri"/>
              </a:rPr>
              <a:t>baffles and </a:t>
            </a:r>
            <a:r>
              <a:rPr lang="en-US" sz="2800" b="1" dirty="0" smtClean="0">
                <a:cs typeface="Calibri"/>
              </a:rPr>
              <a:t>controls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800" b="1" dirty="0" smtClean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>
                <a:cs typeface="Calibri"/>
              </a:rPr>
              <a:t>	</a:t>
            </a:r>
            <a:r>
              <a:rPr lang="en-US" sz="2800" b="1" i="1" dirty="0">
                <a:solidFill>
                  <a:srgbClr val="4A452A"/>
                </a:solidFill>
                <a:cs typeface="Calibri"/>
              </a:rPr>
              <a:t>FELLOWSHIP/DINING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cs typeface="Calibri"/>
              </a:rPr>
              <a:t>Redecorate (walls, floor, ceiling, </a:t>
            </a:r>
            <a:r>
              <a:rPr lang="en-US" b="1" dirty="0" smtClean="0">
                <a:cs typeface="Calibri"/>
              </a:rPr>
              <a:t>seating, electronics)</a:t>
            </a:r>
            <a:r>
              <a:rPr lang="en-US" b="1" dirty="0">
                <a:cs typeface="Calibri"/>
              </a:rPr>
              <a:t>	</a:t>
            </a:r>
            <a:r>
              <a:rPr lang="en-US" sz="2400" b="1" dirty="0">
                <a:cs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raggadocio"/>
                <a:cs typeface="Braggadocio"/>
              </a:rPr>
              <a:t>Trinity Century II: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Braggadocio"/>
              <a:cs typeface="Braggadocio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b="1" i="1" u="sng" smtClean="0">
                <a:solidFill>
                  <a:srgbClr val="4F6228"/>
                </a:solidFill>
              </a:rPr>
              <a:t>Phase I:  Open Campus Green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b="1" i="1" u="sng" smtClean="0"/>
              <a:t>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Remove fence, lower lawn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Add  circular driveway entry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Open arches for walkway thru Logia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Welcome Center – Logia to Sanctuary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State of the Art Security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Project Update: Sept 2011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New organ console due in Nov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Undercroft delayed </a:t>
            </a:r>
            <a:r>
              <a:rPr lang="en-US" dirty="0" err="1" smtClean="0">
                <a:latin typeface="American Typewriter"/>
                <a:cs typeface="American Typewriter"/>
              </a:rPr>
              <a:t>til</a:t>
            </a:r>
            <a:r>
              <a:rPr lang="en-US" dirty="0" smtClean="0">
                <a:latin typeface="American Typewriter"/>
                <a:cs typeface="American Typewriter"/>
              </a:rPr>
              <a:t> MAY (Cash Flow)</a:t>
            </a:r>
          </a:p>
          <a:p>
            <a:r>
              <a:rPr lang="en-US" dirty="0" err="1" smtClean="0">
                <a:latin typeface="American Typewriter"/>
                <a:cs typeface="American Typewriter"/>
              </a:rPr>
              <a:t>Relandscape</a:t>
            </a:r>
            <a:r>
              <a:rPr lang="en-US" dirty="0" smtClean="0">
                <a:latin typeface="American Typewriter"/>
                <a:cs typeface="American Typewriter"/>
              </a:rPr>
              <a:t> after CDC Bldg Complete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Gym worship setting begins Nov 7,2011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Fellowship Hall half completed – </a:t>
            </a:r>
            <a:r>
              <a:rPr lang="en-US" dirty="0" err="1" smtClean="0">
                <a:latin typeface="American Typewriter"/>
                <a:cs typeface="American Typewriter"/>
              </a:rPr>
              <a:t>vol</a:t>
            </a:r>
            <a:r>
              <a:rPr lang="en-US" dirty="0" smtClean="0">
                <a:latin typeface="American Typewriter"/>
                <a:cs typeface="American Typewriter"/>
              </a:rPr>
              <a:t> labor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800" b="1" i="1" smtClean="0">
                <a:solidFill>
                  <a:srgbClr val="4F6228"/>
                </a:solidFill>
              </a:rPr>
              <a:t>Phase I:  </a:t>
            </a:r>
            <a:r>
              <a:rPr lang="en-US" sz="2400" b="1" i="1" u="sng" smtClean="0">
                <a:solidFill>
                  <a:srgbClr val="4F6228"/>
                </a:solidFill>
              </a:rPr>
              <a:t>Consolidated Offices</a:t>
            </a:r>
            <a:r>
              <a:rPr lang="en-US" sz="2400" b="1" i="1" smtClean="0">
                <a:solidFill>
                  <a:srgbClr val="4F6228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en-US" sz="240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Open office system for efficiency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Private rooms for counseling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Common work space for efficiency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Expanded left end for school staff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School offices near existing parking and           		classrooms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All new landscaping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i="1" u="sng" smtClean="0">
                <a:solidFill>
                  <a:srgbClr val="4F6228"/>
                </a:solidFill>
              </a:rPr>
              <a:t>Phase I: Build New CDC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2800" b="1" i="1" u="sng" smtClean="0"/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smtClean="0"/>
              <a:t>Replace the 3 cottages with an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			efficient new CDC building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smtClean="0"/>
              <a:t>Replace the temporary classrooms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smtClean="0"/>
              <a:t>Centralize all under one roof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smtClean="0"/>
              <a:t>Single security zone – classrooms + playgrounds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i="1" smtClean="0">
                <a:solidFill>
                  <a:srgbClr val="4F6228"/>
                </a:solidFill>
              </a:rPr>
              <a:t>Phase I: Build New CDC </a:t>
            </a:r>
            <a:r>
              <a:rPr lang="en-US" sz="2400" smtClean="0"/>
              <a:t>	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2400" smtClean="0"/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Architectural companion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  				to historical district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36 infants  (3 rooms X 4 – 3 rooms X 8 )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14 classrooms X 20 students (capacity)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5 staff/parent rooms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Covered, secure drop off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3 playgrounds and gardens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6228"/>
                </a:solidFill>
                <a:latin typeface="Braggadocio"/>
                <a:cs typeface="Braggadocio"/>
              </a:rPr>
              <a:t>Trinity Century II:</a:t>
            </a:r>
            <a:endParaRPr lang="en-US" dirty="0">
              <a:solidFill>
                <a:srgbClr val="4F6228"/>
              </a:solidFill>
              <a:latin typeface="Braggadocio"/>
              <a:cs typeface="Braggadoci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Loggia Office Suite &amp; Livingston Green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 descr="Welcoming-Concept C-reduc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79089"/>
            <a:ext cx="8229600" cy="32207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 smtClean="0">
                <a:solidFill>
                  <a:srgbClr val="4F6228"/>
                </a:solidFill>
              </a:rPr>
              <a:t>Phase I: Build New CDC</a:t>
            </a:r>
            <a:r>
              <a:rPr lang="en-US" b="1" smtClean="0"/>
              <a:t>	</a:t>
            </a:r>
            <a:r>
              <a:rPr lang="en-US" smtClean="0"/>
              <a:t> </a:t>
            </a:r>
          </a:p>
        </p:txBody>
      </p:sp>
      <p:pic>
        <p:nvPicPr>
          <p:cNvPr id="4" name="Picture 3" descr="CDC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57008"/>
            <a:ext cx="8229600" cy="352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rgbClr val="4F6228"/>
                </a:solidFill>
                <a:cs typeface="Calibri"/>
              </a:rPr>
              <a:t>Phase I: Community </a:t>
            </a:r>
            <a:r>
              <a:rPr lang="en-US" sz="2800" b="1" i="1" u="sng" dirty="0">
                <a:solidFill>
                  <a:srgbClr val="4F6228"/>
                </a:solidFill>
                <a:cs typeface="Calibri"/>
              </a:rPr>
              <a:t>Ministry and Youth </a:t>
            </a:r>
            <a:r>
              <a:rPr lang="en-US" sz="2800" b="1" i="1" u="sng" dirty="0" smtClean="0">
                <a:solidFill>
                  <a:srgbClr val="4F6228"/>
                </a:solidFill>
                <a:cs typeface="Calibri"/>
              </a:rPr>
              <a:t>Center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400" b="1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2d Floor is virtually “free”</a:t>
            </a:r>
            <a:r>
              <a:rPr lang="en-US" dirty="0"/>
              <a:t>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Flex </a:t>
            </a:r>
            <a:r>
              <a:rPr lang="en-US" b="1" dirty="0" smtClean="0"/>
              <a:t>space: Youth Group, clubs</a:t>
            </a:r>
            <a:r>
              <a:rPr lang="en-US" b="1" dirty="0"/>
              <a:t>, </a:t>
            </a:r>
            <a:r>
              <a:rPr lang="en-US" b="1" dirty="0" smtClean="0"/>
              <a:t>meetings,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/>
              <a:t>		Community </a:t>
            </a:r>
            <a:r>
              <a:rPr lang="en-US" b="1" dirty="0"/>
              <a:t>M</a:t>
            </a:r>
            <a:r>
              <a:rPr lang="en-US" b="1" dirty="0" smtClean="0"/>
              <a:t>inistry </a:t>
            </a:r>
            <a:r>
              <a:rPr lang="en-US" b="1" dirty="0"/>
              <a:t>(mentoring)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Sunday </a:t>
            </a:r>
            <a:r>
              <a:rPr lang="en-US" b="1" dirty="0" smtClean="0"/>
              <a:t>School/Bible classes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Canteen, office support room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AV, tables and chairs all rooms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Conference rooms (1 large</a:t>
            </a:r>
            <a:r>
              <a:rPr lang="en-US" b="1" dirty="0" smtClean="0"/>
              <a:t>/2 </a:t>
            </a:r>
            <a:r>
              <a:rPr lang="en-US" b="1" dirty="0"/>
              <a:t>small)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Storage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87"/>
          </a:xfrm>
        </p:spPr>
        <p:txBody>
          <a:bodyPr anchor="t"/>
          <a:lstStyle/>
          <a:p>
            <a:pPr eaLnBrk="1" hangingPunct="1"/>
            <a:r>
              <a:rPr lang="en-US" sz="4800" smtClean="0">
                <a:solidFill>
                  <a:srgbClr val="4A452A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8879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		   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cs typeface="Calibri"/>
              </a:rPr>
              <a:t>2010		                        		 2011			   		 2012			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		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cs typeface="Calibri"/>
              </a:rPr>
              <a:t>Depreciation				Magnolia 				Portable Permit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cs typeface="Calibri"/>
              </a:rPr>
              <a:t>		Pushes Costs				Use Plan Due				Expires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5363" y="2185988"/>
            <a:ext cx="41243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b="1" i="1" u="sng" smtClean="0">
                <a:solidFill>
                  <a:srgbClr val="4F6228"/>
                </a:solidFill>
              </a:rPr>
              <a:t>Phase I: Rooftop Wedding Garden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/>
              <a:t>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Portable planters with small trees, evergreens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Water retention, storage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Elevator (all 3 levels)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Portable sound, lighting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Decorative fountain features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smtClean="0"/>
              <a:t>Floral display planters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F6228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 smtClean="0">
                <a:solidFill>
                  <a:srgbClr val="4F6228"/>
                </a:solidFill>
              </a:rPr>
              <a:t>Phase I: Architectural Hi-Lites </a:t>
            </a:r>
          </a:p>
          <a:p>
            <a:pPr eaLnBrk="1" hangingPunct="1">
              <a:buFont typeface="Arial" charset="0"/>
              <a:buNone/>
            </a:pPr>
            <a:r>
              <a:rPr lang="en-US" b="1" smtClean="0"/>
              <a:t>	</a:t>
            </a:r>
            <a:r>
              <a:rPr lang="en-US" smtClean="0"/>
              <a:t> </a:t>
            </a:r>
          </a:p>
          <a:p>
            <a:pPr eaLnBrk="1" hangingPunct="1"/>
            <a:endParaRPr lang="en-US" smtClean="0"/>
          </a:p>
        </p:txBody>
      </p:sp>
      <p:pic>
        <p:nvPicPr>
          <p:cNvPr id="4" name="Picture 3" descr="CDC-Conce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4" y="3035029"/>
            <a:ext cx="7914175" cy="261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Project Update:  Sept 2011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Key is </a:t>
            </a:r>
            <a:r>
              <a:rPr lang="en-US" dirty="0" err="1" smtClean="0">
                <a:latin typeface="American Typewriter"/>
                <a:cs typeface="American Typewriter"/>
              </a:rPr>
              <a:t>hist</a:t>
            </a:r>
            <a:r>
              <a:rPr lang="en-US" dirty="0" smtClean="0">
                <a:latin typeface="American Typewriter"/>
                <a:cs typeface="American Typewriter"/>
              </a:rPr>
              <a:t> homes/community relations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Presented plan with elevation sketch – neighbors urged us to restore/incorporate the 3 homes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We conducted workshop with 2 options:</a:t>
            </a:r>
          </a:p>
          <a:p>
            <a:pPr lvl="1"/>
            <a:r>
              <a:rPr lang="en-US" dirty="0" smtClean="0">
                <a:latin typeface="American Typewriter"/>
                <a:cs typeface="American Typewriter"/>
              </a:rPr>
              <a:t>New building /half old homes adjoined</a:t>
            </a:r>
          </a:p>
          <a:p>
            <a:pPr lvl="1"/>
            <a:r>
              <a:rPr lang="en-US" dirty="0" smtClean="0">
                <a:latin typeface="American Typewriter"/>
                <a:cs typeface="American Typewriter"/>
              </a:rPr>
              <a:t>New building with old homes replicated as façade--rejected</a:t>
            </a:r>
          </a:p>
          <a:p>
            <a:pPr lvl="1">
              <a:buNone/>
            </a:pPr>
            <a:endParaRPr lang="en-US" dirty="0" smtClean="0">
              <a:latin typeface="American Typewriter"/>
              <a:cs typeface="American Typewriter"/>
            </a:endParaRPr>
          </a:p>
          <a:p>
            <a:pPr lvl="1"/>
            <a:endParaRPr lang="en-US" dirty="0" smtClean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Project Update: Sept 2011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4" name="Content Placeholder 3" descr="New_CDC_Elevations-2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10610" r="-10610"/>
              <a:stretch>
                <a:fillRect/>
              </a:stretch>
            </p:blipFill>
          </mc:Choice>
          <mc:Fallback>
            <p:blipFill>
              <a:blip r:embed="rId3"/>
              <a:srcRect l="-10610" r="-10610"/>
              <a:stretch>
                <a:fillRect/>
              </a:stretch>
            </p:blipFill>
          </mc:Fallback>
        </mc:AlternateContent>
        <p:spPr>
          <a:xfrm>
            <a:off x="769767" y="485143"/>
            <a:ext cx="7592908" cy="526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Project Update:  Sept 2011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Solution:  combination moving/conserving 3 houses + new building</a:t>
            </a:r>
          </a:p>
          <a:p>
            <a:r>
              <a:rPr lang="en-US" dirty="0" smtClean="0"/>
              <a:t>Other changes:</a:t>
            </a:r>
          </a:p>
          <a:p>
            <a:pPr>
              <a:buNone/>
            </a:pPr>
            <a:r>
              <a:rPr lang="en-US" dirty="0" smtClean="0"/>
              <a:t>-move wedding garden to ground (expense)</a:t>
            </a:r>
          </a:p>
          <a:p>
            <a:pPr>
              <a:buNone/>
            </a:pPr>
            <a:r>
              <a:rPr lang="en-US" dirty="0" smtClean="0"/>
              <a:t>-enlarge classrooms (new state standard)</a:t>
            </a:r>
          </a:p>
          <a:p>
            <a:pPr>
              <a:buNone/>
            </a:pPr>
            <a:r>
              <a:rPr lang="en-US" dirty="0" smtClean="0"/>
              <a:t>-delay demo school office, update existing loggia office suite (add expansion later) (expense)</a:t>
            </a:r>
          </a:p>
          <a:p>
            <a:pPr>
              <a:buNone/>
            </a:pPr>
            <a:r>
              <a:rPr lang="en-US" dirty="0" smtClean="0"/>
              <a:t>-complete front, side landscaping (open up view)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rgbClr val="C0504D"/>
                </a:solidFill>
                <a:cs typeface="Calibri"/>
              </a:rPr>
              <a:t>Phases </a:t>
            </a:r>
            <a:r>
              <a:rPr lang="en-US" sz="2800" b="1" i="1" u="sng" dirty="0">
                <a:solidFill>
                  <a:srgbClr val="C0504D"/>
                </a:solidFill>
                <a:cs typeface="Calibri"/>
              </a:rPr>
              <a:t>Il and </a:t>
            </a:r>
            <a:r>
              <a:rPr lang="en-US" sz="2800" b="1" i="1" u="sng" dirty="0" err="1">
                <a:solidFill>
                  <a:srgbClr val="C0504D"/>
                </a:solidFill>
                <a:cs typeface="Calibri"/>
              </a:rPr>
              <a:t>lll</a:t>
            </a:r>
            <a:r>
              <a:rPr lang="en-US" sz="2800" b="1" i="1" u="sng" dirty="0">
                <a:solidFill>
                  <a:srgbClr val="C0504D"/>
                </a:solidFill>
                <a:cs typeface="Calibri"/>
              </a:rPr>
              <a:t>:  Spring, </a:t>
            </a:r>
            <a:r>
              <a:rPr lang="en-US" sz="2800" b="1" i="1" u="sng" dirty="0" smtClean="0">
                <a:solidFill>
                  <a:srgbClr val="C0504D"/>
                </a:solidFill>
                <a:cs typeface="Calibri"/>
              </a:rPr>
              <a:t>2013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b="1" i="1" u="sng" dirty="0" smtClean="0">
              <a:cs typeface="Calibri"/>
            </a:endParaRP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 smtClean="0">
                <a:solidFill>
                  <a:schemeClr val="accent5"/>
                </a:solidFill>
                <a:cs typeface="Calibri"/>
              </a:rPr>
              <a:t>Phase II:  Elementary School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 smtClean="0">
                <a:solidFill>
                  <a:schemeClr val="accent5"/>
                </a:solidFill>
                <a:cs typeface="Calibri"/>
              </a:rPr>
              <a:t>Phase III:  Middle School</a:t>
            </a:r>
            <a:endParaRPr lang="en-US" sz="2800" b="1" dirty="0">
              <a:solidFill>
                <a:schemeClr val="accent5"/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rgbClr val="C0504D"/>
                </a:solidFill>
              </a:rPr>
              <a:t>Phases </a:t>
            </a:r>
            <a:r>
              <a:rPr lang="en-US" sz="2800" b="1" i="1" u="sng" dirty="0">
                <a:solidFill>
                  <a:srgbClr val="C0504D"/>
                </a:solidFill>
              </a:rPr>
              <a:t>Il and </a:t>
            </a:r>
            <a:r>
              <a:rPr lang="en-US" sz="2800" b="1" i="1" u="sng" dirty="0" err="1" smtClean="0">
                <a:solidFill>
                  <a:srgbClr val="C0504D"/>
                </a:solidFill>
              </a:rPr>
              <a:t>lll</a:t>
            </a:r>
            <a:r>
              <a:rPr lang="en-US" sz="2400" dirty="0" smtClean="0">
                <a:solidFill>
                  <a:srgbClr val="C0504D"/>
                </a:solidFill>
              </a:rPr>
              <a:t>	</a:t>
            </a:r>
            <a:endParaRPr lang="en-US" sz="2400" dirty="0">
              <a:solidFill>
                <a:srgbClr val="C0504D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/>
              <a:t>						</a:t>
            </a:r>
            <a:endParaRPr lang="en-US" sz="2400" b="1" u="sng" dirty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u="sng" dirty="0">
                <a:solidFill>
                  <a:schemeClr val="accent2"/>
                </a:solidFill>
              </a:rPr>
              <a:t>Strategic Mission Roles</a:t>
            </a:r>
            <a:endParaRPr lang="en-US" b="1" dirty="0" smtClean="0">
              <a:solidFill>
                <a:schemeClr val="accent2"/>
              </a:solidFill>
            </a:endParaRPr>
          </a:p>
          <a:p>
            <a:pPr marL="1314450" lvl="2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2800" b="1" dirty="0" smtClean="0">
                <a:solidFill>
                  <a:schemeClr val="accent2"/>
                </a:solidFill>
              </a:rPr>
              <a:t>Teach </a:t>
            </a:r>
            <a:r>
              <a:rPr lang="en-US" sz="2800" b="1" dirty="0">
                <a:solidFill>
                  <a:schemeClr val="accent2"/>
                </a:solidFill>
              </a:rPr>
              <a:t>and Proclaim The Gospel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marL="857250" lvl="1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4BACC6"/>
                </a:solidFill>
              </a:rPr>
              <a:t>-age</a:t>
            </a:r>
            <a:r>
              <a:rPr lang="en-US" dirty="0">
                <a:solidFill>
                  <a:srgbClr val="4BACC6"/>
                </a:solidFill>
              </a:rPr>
              <a:t>-appropriate curricula </a:t>
            </a:r>
            <a:endParaRPr lang="en-US" dirty="0" smtClean="0">
              <a:solidFill>
                <a:srgbClr val="4BACC6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4BACC6"/>
                </a:solidFill>
              </a:rPr>
              <a:t>			-consistent </a:t>
            </a:r>
            <a:r>
              <a:rPr lang="en-US" dirty="0">
                <a:solidFill>
                  <a:srgbClr val="4BACC6"/>
                </a:solidFill>
              </a:rPr>
              <a:t>Christian message </a:t>
            </a:r>
            <a:endParaRPr lang="en-US" dirty="0" smtClean="0">
              <a:solidFill>
                <a:srgbClr val="4BACC6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4BACC6"/>
                </a:solidFill>
              </a:rPr>
              <a:t>			-foundation </a:t>
            </a:r>
            <a:r>
              <a:rPr lang="en-US" dirty="0">
                <a:solidFill>
                  <a:srgbClr val="4BACC6"/>
                </a:solidFill>
              </a:rPr>
              <a:t>for high school</a:t>
            </a:r>
            <a:r>
              <a:rPr lang="en-US" dirty="0" smtClean="0">
                <a:solidFill>
                  <a:srgbClr val="4BACC6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chemeClr val="tx1">
                  <a:alpha val="0"/>
                </a:schemeClr>
              </a:solidFill>
            </a:endParaRPr>
          </a:p>
          <a:p>
            <a:pPr marL="1314450" lvl="2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AutoNum type="arabicPeriod" startAt="2"/>
              <a:defRPr/>
            </a:pPr>
            <a:r>
              <a:rPr lang="en-US" sz="2800" b="1" dirty="0" smtClean="0">
                <a:solidFill>
                  <a:srgbClr val="C0504D"/>
                </a:solidFill>
              </a:rPr>
              <a:t>Prepare </a:t>
            </a:r>
            <a:r>
              <a:rPr lang="en-US" sz="2800" b="1" dirty="0">
                <a:solidFill>
                  <a:srgbClr val="C0504D"/>
                </a:solidFill>
              </a:rPr>
              <a:t>For Christian Lives</a:t>
            </a:r>
            <a:r>
              <a:rPr lang="en-US" sz="2800" dirty="0">
                <a:solidFill>
                  <a:srgbClr val="C0504D"/>
                </a:solidFill>
              </a:rPr>
              <a:t> </a:t>
            </a:r>
            <a:endParaRPr lang="en-US" sz="2800" dirty="0" smtClean="0">
              <a:solidFill>
                <a:srgbClr val="C0504D"/>
              </a:solidFill>
            </a:endParaRPr>
          </a:p>
          <a:p>
            <a:pPr marL="1714500" lvl="3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4BACC6"/>
                </a:solidFill>
              </a:rPr>
              <a:t>-provide </a:t>
            </a:r>
            <a:r>
              <a:rPr lang="en-US" sz="2800" dirty="0">
                <a:solidFill>
                  <a:srgbClr val="4BACC6"/>
                </a:solidFill>
              </a:rPr>
              <a:t>context for modern life </a:t>
            </a:r>
            <a:endParaRPr lang="en-US" sz="2800" dirty="0" smtClean="0">
              <a:solidFill>
                <a:srgbClr val="4BACC6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4BACC6"/>
                </a:solidFill>
              </a:rPr>
              <a:t>		     -new </a:t>
            </a:r>
            <a:r>
              <a:rPr lang="en-US" dirty="0">
                <a:solidFill>
                  <a:srgbClr val="4BACC6"/>
                </a:solidFill>
              </a:rPr>
              <a:t>families on campus daily </a:t>
            </a:r>
            <a:endParaRPr lang="en-US" dirty="0" smtClean="0">
              <a:solidFill>
                <a:srgbClr val="4BACC6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4BACC6"/>
                </a:solidFill>
              </a:rPr>
              <a:t>		     -fellowship </a:t>
            </a:r>
            <a:r>
              <a:rPr lang="en-US" dirty="0">
                <a:solidFill>
                  <a:srgbClr val="4BACC6"/>
                </a:solidFill>
              </a:rPr>
              <a:t>growth track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 smtClean="0">
                <a:solidFill>
                  <a:srgbClr val="C0504D"/>
                </a:solidFill>
              </a:rPr>
              <a:t>Phases Il and lll: School Buildings</a:t>
            </a:r>
            <a:r>
              <a:rPr lang="en-US" b="1" i="1" smtClean="0"/>
              <a:t>	</a:t>
            </a:r>
            <a:r>
              <a:rPr lang="en-US" i="1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	 </a:t>
            </a:r>
          </a:p>
          <a:p>
            <a:pPr eaLnBrk="1" hangingPunct="1"/>
            <a:endParaRPr lang="en-US" smtClean="0"/>
          </a:p>
        </p:txBody>
      </p:sp>
      <p:pic>
        <p:nvPicPr>
          <p:cNvPr id="4" name="Picture 3" descr="Scho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113"/>
            <a:ext cx="8229600" cy="398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i="1" u="sng" dirty="0" smtClean="0">
                <a:solidFill>
                  <a:srgbClr val="C0504D"/>
                </a:solidFill>
              </a:rPr>
              <a:t>Phases Il and </a:t>
            </a:r>
            <a:r>
              <a:rPr lang="en-US" sz="2800" b="1" i="1" u="sng" dirty="0" err="1" smtClean="0">
                <a:solidFill>
                  <a:srgbClr val="C0504D"/>
                </a:solidFill>
              </a:rPr>
              <a:t>lll</a:t>
            </a:r>
            <a:r>
              <a:rPr lang="en-US" sz="2800" b="1" i="1" u="sng" dirty="0" smtClean="0">
                <a:solidFill>
                  <a:srgbClr val="C0504D"/>
                </a:solidFill>
              </a:rPr>
              <a:t>: Key Features-Elementary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2800" b="1" i="1" dirty="0" smtClean="0"/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12 classrooms (2 per grade)	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media center, music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6 enrichment “club” rooms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new bathrooms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roof-top gardens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fire suppression safety system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covered walkways/drop off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expanded sports facilities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800" b="1" i="1" u="sng" dirty="0" smtClean="0">
                <a:solidFill>
                  <a:schemeClr val="accent2"/>
                </a:solidFill>
              </a:rPr>
              <a:t>Phases Il and </a:t>
            </a:r>
            <a:r>
              <a:rPr lang="en-US" sz="2800" b="1" i="1" u="sng" dirty="0" err="1" smtClean="0">
                <a:solidFill>
                  <a:schemeClr val="accent2"/>
                </a:solidFill>
              </a:rPr>
              <a:t>lll</a:t>
            </a:r>
            <a:r>
              <a:rPr lang="en-US" sz="2800" b="1" i="1" u="sng" dirty="0" smtClean="0">
                <a:solidFill>
                  <a:schemeClr val="accent2"/>
                </a:solidFill>
              </a:rPr>
              <a:t>: Key Features-Middle School</a:t>
            </a:r>
            <a:endParaRPr lang="en-US" sz="2800" i="1" dirty="0" smtClean="0">
              <a:solidFill>
                <a:schemeClr val="accent2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6 classrooms (2 per grade)				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arts center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media center (live broadcasts)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fire suppression system		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official sized soccer field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new lockers, sports equipment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roof-top gardens, playground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4F81BD"/>
                </a:solidFill>
              </a:rPr>
              <a:t>2 enrichment “club” rooms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Braggadocio"/>
                <a:cs typeface="Braggadocio"/>
              </a:rPr>
              <a:t>Trinity Century II: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b="1" smtClean="0">
              <a:solidFill>
                <a:srgbClr val="62593E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b="1" smtClean="0">
              <a:solidFill>
                <a:srgbClr val="62593E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b="1" smtClean="0">
              <a:solidFill>
                <a:srgbClr val="62593E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b="1" smtClean="0">
              <a:solidFill>
                <a:srgbClr val="62593E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b="1" smtClean="0">
              <a:solidFill>
                <a:srgbClr val="62593E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b="1" smtClean="0">
              <a:solidFill>
                <a:srgbClr val="62593E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b="1" smtClean="0">
                <a:solidFill>
                  <a:srgbClr val="62593E"/>
                </a:solidFill>
              </a:rPr>
              <a:t>		     		Orlando Residential Towers	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6563" y="1262063"/>
            <a:ext cx="5668962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raggadocio"/>
                <a:cs typeface="Braggadocio"/>
              </a:rPr>
              <a:t>Trinity Century II: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raggadocio"/>
              <a:cs typeface="Braggadocio"/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 smtClean="0">
                <a:solidFill>
                  <a:srgbClr val="376092"/>
                </a:solidFill>
              </a:rPr>
              <a:t>Phase IV: Trinity Center</a:t>
            </a:r>
          </a:p>
          <a:p>
            <a:pPr eaLnBrk="1" hangingPunct="1"/>
            <a:endParaRPr lang="en-US" smtClean="0"/>
          </a:p>
        </p:txBody>
      </p:sp>
      <p:pic>
        <p:nvPicPr>
          <p:cNvPr id="4" name="Picture 3" descr="Trinity Center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2" y="2282165"/>
            <a:ext cx="8088627" cy="384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376092"/>
                </a:solidFill>
                <a:latin typeface="Braggadocio"/>
                <a:cs typeface="Braggadocio"/>
              </a:rPr>
              <a:t>Trinity Century II: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/>
              <a:t>Phase IV: Trinity Center</a:t>
            </a:r>
            <a:r>
              <a:rPr lang="en-US" sz="2800" dirty="0" smtClean="0"/>
              <a:t>	</a:t>
            </a:r>
            <a:r>
              <a:rPr lang="en-US" sz="2400" dirty="0" smtClean="0"/>
              <a:t>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		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			</a:t>
            </a:r>
            <a:r>
              <a:rPr lang="en-US" sz="2800" b="1" dirty="0" smtClean="0">
                <a:solidFill>
                  <a:srgbClr val="376092"/>
                </a:solidFill>
              </a:rPr>
              <a:t>STRATEGIC MISSION ROLES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		</a:t>
            </a:r>
            <a:r>
              <a:rPr lang="en-US" sz="2800" dirty="0"/>
              <a:t>		</a:t>
            </a:r>
            <a:endParaRPr lang="en-US" sz="2800" dirty="0" smtClean="0"/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		1. Support </a:t>
            </a:r>
            <a:r>
              <a:rPr lang="en-US" sz="2800" dirty="0"/>
              <a:t>hub for Fellowship growth</a:t>
            </a:r>
            <a:endParaRPr lang="en-US" sz="2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				2. Equip </a:t>
            </a:r>
            <a:r>
              <a:rPr lang="en-US" sz="2800" dirty="0"/>
              <a:t>people</a:t>
            </a:r>
            <a:r>
              <a:rPr lang="en-US" sz="2800" dirty="0" smtClean="0"/>
              <a:t> to live </a:t>
            </a:r>
            <a:r>
              <a:rPr lang="en-US" sz="2800" dirty="0"/>
              <a:t>Christian life	 </a:t>
            </a:r>
            <a:endParaRPr lang="en-US" sz="2800" dirty="0" smtClean="0"/>
          </a:p>
          <a:p>
            <a:pPr lvl="3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3. Support </a:t>
            </a:r>
            <a:r>
              <a:rPr lang="en-US" sz="2800" dirty="0"/>
              <a:t>worldwide missions </a:t>
            </a:r>
            <a:endParaRPr lang="en-US" sz="2800" dirty="0" smtClean="0"/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/>
              <a:t>			4. Connect </a:t>
            </a:r>
            <a:r>
              <a:rPr lang="en-US" sz="2800" dirty="0"/>
              <a:t>urban souls to main</a:t>
            </a:r>
            <a:r>
              <a:rPr lang="en-US" sz="2800" dirty="0" smtClean="0"/>
              <a:t> Church </a:t>
            </a:r>
            <a:r>
              <a:rPr lang="en-US" sz="2800" dirty="0"/>
              <a:t>body </a:t>
            </a:r>
            <a:endParaRPr lang="en-US" sz="2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smtClean="0"/>
              <a:t>				5. Beacon </a:t>
            </a:r>
            <a:r>
              <a:rPr lang="en-US" sz="2800" dirty="0"/>
              <a:t>to share glory of God </a:t>
            </a:r>
            <a:endParaRPr lang="en-US" sz="2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smtClean="0"/>
              <a:t>				6. Regenerate </a:t>
            </a:r>
            <a:r>
              <a:rPr lang="en-US" sz="2800" dirty="0"/>
              <a:t>campus with</a:t>
            </a:r>
            <a:r>
              <a:rPr lang="en-US" sz="2800" dirty="0" smtClean="0"/>
              <a:t> multiple </a:t>
            </a:r>
            <a:r>
              <a:rPr lang="en-US" sz="2800" dirty="0"/>
              <a:t>funding</a:t>
            </a:r>
            <a:r>
              <a:rPr lang="en-US" sz="2800" dirty="0" smtClean="0"/>
              <a:t> 				sources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smtClean="0"/>
              <a:t>				7. Center for substantial senior population</a:t>
            </a:r>
            <a:r>
              <a:rPr lang="en-US" sz="2400" dirty="0" smtClean="0"/>
              <a:t>	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chemeClr val="tx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800" b="1" i="1" smtClean="0"/>
              <a:t>Phase IV: </a:t>
            </a:r>
            <a:r>
              <a:rPr lang="en-US" sz="2800" b="1" i="1" u="sng" smtClean="0"/>
              <a:t>Trinity Center Features</a:t>
            </a:r>
          </a:p>
          <a:p>
            <a:pPr eaLnBrk="1" hangingPunct="1">
              <a:lnSpc>
                <a:spcPct val="90000"/>
              </a:lnSpc>
            </a:pPr>
            <a:endParaRPr lang="en-US" sz="2800" b="1" smtClean="0"/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Destination restaurant “Luther’s Monastery”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“Courthouse Coffee Shop”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Private Radio Station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Upscale Office Suites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Assisted Living Facilities (3 Tiers)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Discipleship/Missions Space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1F497D"/>
                </a:solidFill>
              </a:rPr>
              <a:t>Entertainment Arts Center</a:t>
            </a:r>
          </a:p>
          <a:p>
            <a:pPr lvl="2" eaLnBrk="1" hangingPunct="1">
              <a:lnSpc>
                <a:spcPct val="90000"/>
              </a:lnSpc>
            </a:pPr>
            <a:endParaRPr lang="en-US" sz="2800" b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8064A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 smtClean="0"/>
              <a:t>Phase V:  Arts and Sports Complex</a:t>
            </a:r>
          </a:p>
        </p:txBody>
      </p:sp>
      <p:pic>
        <p:nvPicPr>
          <p:cNvPr id="4" name="Picture 3" descr="Sports Complex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9772"/>
            <a:ext cx="8229600" cy="3816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4BACC6"/>
                </a:solidFill>
                <a:latin typeface="Braggadocio"/>
                <a:cs typeface="Braggadocio"/>
              </a:rPr>
              <a:t>Trinity Century II:</a:t>
            </a:r>
            <a:r>
              <a:rPr lang="en-US" u="sng" dirty="0" smtClean="0"/>
              <a:t/>
            </a:r>
            <a:br>
              <a:rPr lang="en-US" u="sng" dirty="0" smtClean="0"/>
            </a:b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/>
              <a:t>Matching </a:t>
            </a:r>
            <a:r>
              <a:rPr lang="en-US" sz="2800" b="1" i="1" u="sng" dirty="0"/>
              <a:t>The Campus To The </a:t>
            </a:r>
            <a:r>
              <a:rPr lang="en-US" sz="2800" b="1" i="1" u="sng" dirty="0" smtClean="0"/>
              <a:t>Mission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800" b="1" i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</a:t>
            </a:r>
            <a:r>
              <a:rPr lang="en-US" sz="2400" b="1" u="sng" dirty="0">
                <a:solidFill>
                  <a:srgbClr val="4BACC6"/>
                </a:solidFill>
              </a:rPr>
              <a:t>FINANCIAL STRATEGY</a:t>
            </a:r>
            <a:endParaRPr lang="en-US" sz="2400" dirty="0">
              <a:solidFill>
                <a:srgbClr val="4BACC6"/>
              </a:solidFill>
            </a:endParaRP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Unselfish labor has maintained facilities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Staff has sacrificed in good faith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Low</a:t>
            </a:r>
            <a:r>
              <a:rPr lang="en-US" sz="2800" b="1" dirty="0" smtClean="0"/>
              <a:t> school enrollment </a:t>
            </a:r>
            <a:r>
              <a:rPr lang="en-US" sz="2800" b="1" dirty="0"/>
              <a:t>drains church funds </a:t>
            </a:r>
            <a:r>
              <a:rPr lang="en-US" sz="2800" b="1" dirty="0" smtClean="0"/>
              <a:t>	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Getting to 200 students </a:t>
            </a:r>
            <a:r>
              <a:rPr lang="en-US" sz="2800" b="1" dirty="0" smtClean="0"/>
              <a:t>will restore 	momentum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T</a:t>
            </a:r>
            <a:r>
              <a:rPr lang="en-US" sz="2800" b="1" dirty="0" smtClean="0"/>
              <a:t>his </a:t>
            </a:r>
            <a:r>
              <a:rPr lang="en-US" sz="2800" b="1" dirty="0"/>
              <a:t>plan rebuilds school enrollment</a:t>
            </a:r>
            <a:endParaRPr lang="en-US" sz="2800" b="1" dirty="0" smtClean="0"/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/>
              <a:t>		</a:t>
            </a:r>
            <a:r>
              <a:rPr lang="en-US" sz="2800" b="1" dirty="0"/>
              <a:t>from the CDC</a:t>
            </a:r>
            <a:r>
              <a:rPr lang="en-US" sz="2800" b="1" dirty="0" smtClean="0"/>
              <a:t> 	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i="1" u="sng" smtClean="0"/>
              <a:t>Matching The Campus To The Mission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2800" b="1" i="1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	</a:t>
            </a:r>
            <a:r>
              <a:rPr lang="en-US" sz="2800" b="1" u="sng" smtClean="0">
                <a:solidFill>
                  <a:srgbClr val="4BACC6"/>
                </a:solidFill>
              </a:rPr>
              <a:t>FINANCIAL STRATEGY</a:t>
            </a:r>
            <a:endParaRPr lang="en-US" sz="2800" smtClean="0">
              <a:solidFill>
                <a:srgbClr val="4BACC6"/>
              </a:solidFill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better facilities will attract older students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must use NON-OPERATIONS funds to avoid risk to staff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restoring the school frees up funds for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	other missions, including seniors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smtClean="0"/>
              <a:t>completed campus will generate growth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	 and fuel future missionary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 smtClean="0"/>
              <a:t>Matching The Campus To The Mission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1335088" y="1938338"/>
          <a:ext cx="6473825" cy="431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1" name="Chart" r:id="rId3" imgW="6096000" imgH="4064000" progId="MSGraph.Chart.8">
                  <p:embed followColorScheme="full"/>
                </p:oleObj>
              </mc:Choice>
              <mc:Fallback>
                <p:oleObj name="Chart" r:id="rId3" imgW="6096000" imgH="4064000" progId="MSGraph.Chart.8">
                  <p:embed followColorScheme="full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1938338"/>
                        <a:ext cx="6473825" cy="431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65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 smtClean="0"/>
              <a:t>Matching The Campus To The Mission</a:t>
            </a:r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1338263" y="2022475"/>
          <a:ext cx="6467475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Chart" r:id="rId3" imgW="6096000" imgH="4064000" progId="MSGraph.Chart.8">
                  <p:embed followColorScheme="full"/>
                </p:oleObj>
              </mc:Choice>
              <mc:Fallback>
                <p:oleObj name="Chart" r:id="rId3" imgW="6096000" imgH="4064000" progId="MSGraph.Chart.8">
                  <p:embed followColorScheme="full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2022475"/>
                        <a:ext cx="6467475" cy="430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296863"/>
            <a:ext cx="8229600" cy="1143000"/>
          </a:xfrm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" name="Magnetic Disk 4"/>
          <p:cNvSpPr/>
          <p:nvPr/>
        </p:nvSpPr>
        <p:spPr>
          <a:xfrm>
            <a:off x="5095875" y="2173288"/>
            <a:ext cx="3463925" cy="2573337"/>
          </a:xfrm>
          <a:prstGeom prst="flowChartMagneticDisk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711200" y="2239963"/>
            <a:ext cx="3422650" cy="2560637"/>
          </a:xfrm>
          <a:prstGeom prst="can">
            <a:avLst>
              <a:gd name="adj" fmla="val 28761"/>
            </a:avLst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612" name="TextBox 7"/>
          <p:cNvSpPr txBox="1">
            <a:spLocks noChangeArrowheads="1"/>
          </p:cNvSpPr>
          <p:nvPr/>
        </p:nvSpPr>
        <p:spPr bwMode="auto">
          <a:xfrm>
            <a:off x="1700213" y="5164138"/>
            <a:ext cx="1458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OPERATING </a:t>
            </a:r>
          </a:p>
          <a:p>
            <a:r>
              <a:rPr lang="en-US">
                <a:latin typeface="Calibri" pitchFamily="34" charset="0"/>
              </a:rPr>
              <a:t>    FUNDS</a:t>
            </a:r>
          </a:p>
        </p:txBody>
      </p:sp>
      <p:sp>
        <p:nvSpPr>
          <p:cNvPr id="68613" name="TextBox 9"/>
          <p:cNvSpPr txBox="1">
            <a:spLocks noChangeArrowheads="1"/>
          </p:cNvSpPr>
          <p:nvPr/>
        </p:nvSpPr>
        <p:spPr bwMode="auto">
          <a:xfrm>
            <a:off x="6391275" y="5195888"/>
            <a:ext cx="1133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CAPITAL </a:t>
            </a:r>
          </a:p>
          <a:p>
            <a:r>
              <a:rPr lang="en-US">
                <a:latin typeface="Calibri" pitchFamily="34" charset="0"/>
              </a:rPr>
              <a:t> FUNDS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chemeClr val="tx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 smtClean="0">
                <a:solidFill>
                  <a:srgbClr val="1F497D"/>
                </a:solidFill>
              </a:rPr>
              <a:t>Mortgage/Income Template</a:t>
            </a:r>
          </a:p>
          <a:p>
            <a:pPr algn="ctr" eaLnBrk="1" hangingPunct="1">
              <a:buFont typeface="Arial" charset="0"/>
              <a:buNone/>
            </a:pPr>
            <a:endParaRPr lang="en-US" b="1" i="1" u="sng" smtClean="0"/>
          </a:p>
          <a:p>
            <a:pPr lvl="1" eaLnBrk="1" hangingPunct="1">
              <a:buFont typeface="Arial" charset="0"/>
              <a:buChar char="•"/>
            </a:pPr>
            <a:r>
              <a:rPr lang="en-US" b="1" smtClean="0"/>
              <a:t>2 yr construction intervals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smtClean="0"/>
              <a:t>“Traditional” income sources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smtClean="0"/>
              <a:t>Mortgage:  5% over 20 years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smtClean="0"/>
              <a:t>Mortgage secured by property</a:t>
            </a:r>
          </a:p>
          <a:p>
            <a:pPr algn="ctr" eaLnBrk="1" hangingPunct="1">
              <a:buFont typeface="Arial" charset="0"/>
              <a:buNone/>
            </a:pPr>
            <a:endParaRPr lang="en-US" b="1" i="1" u="sng" smtClean="0"/>
          </a:p>
          <a:p>
            <a:pPr algn="ctr" eaLnBrk="1" hangingPunct="1">
              <a:buFont typeface="Arial" charset="0"/>
              <a:buNone/>
            </a:pPr>
            <a:endParaRPr lang="en-US" b="1" i="1" u="sng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175" y="1295400"/>
            <a:ext cx="66532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Trinity Century II:</a:t>
            </a:r>
            <a:r>
              <a:rPr lang="en-US" dirty="0" smtClean="0">
                <a:solidFill>
                  <a:srgbClr val="626738"/>
                </a:solidFill>
                <a:latin typeface="Braggadocio" charset="0"/>
                <a:ea typeface="Braggadocio" charset="0"/>
                <a:cs typeface="Braggadocio" charset="0"/>
              </a:rPr>
              <a:t/>
            </a:r>
            <a:br>
              <a:rPr lang="en-US" dirty="0" smtClean="0">
                <a:solidFill>
                  <a:srgbClr val="626738"/>
                </a:solidFill>
                <a:latin typeface="Braggadocio" charset="0"/>
                <a:ea typeface="Braggadocio" charset="0"/>
                <a:cs typeface="Braggadocio" charset="0"/>
              </a:rPr>
            </a:b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ea typeface="Calibri" charset="0"/>
                <a:cs typeface="Calibri" charset="0"/>
              </a:rPr>
              <a:t>The Residential Parks</a:t>
            </a: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 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3367088" y="2686050"/>
            <a:ext cx="1430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b="1">
                <a:solidFill>
                  <a:srgbClr val="FFFF66"/>
                </a:solidFill>
              </a:rPr>
              <a:t>TRINITY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604356" y="3973513"/>
            <a:ext cx="14724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chemeClr val="bg1"/>
                </a:solidFill>
              </a:rPr>
              <a:t>Lake </a:t>
            </a:r>
            <a:r>
              <a:rPr lang="en-US" b="1" dirty="0" err="1">
                <a:solidFill>
                  <a:schemeClr val="bg1"/>
                </a:solidFill>
              </a:rPr>
              <a:t>Eola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4632325" y="3973513"/>
            <a:ext cx="173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Thornton Park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6821488" y="1182688"/>
            <a:ext cx="1316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Baldwin Park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747713"/>
            <a:ext cx="1757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Winter Park</a:t>
            </a: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457200" y="1503363"/>
            <a:ext cx="201136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College Park </a:t>
            </a:r>
          </a:p>
          <a:p>
            <a:pPr defTabSz="914400"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1F497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i="1" u="sng" dirty="0" smtClean="0">
                <a:solidFill>
                  <a:srgbClr val="1F497D"/>
                </a:solidFill>
              </a:rPr>
              <a:t>PHASE #1:  Worship, CDC, Offices, Community/Youth Centers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dirty="0" smtClean="0"/>
              <a:t>		</a:t>
            </a:r>
            <a:r>
              <a:rPr lang="en-US" sz="2400" b="1" dirty="0" smtClean="0"/>
              <a:t>Pre-Construction Funding Sources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dirty="0" smtClean="0"/>
              <a:t>			</a:t>
            </a:r>
            <a:r>
              <a:rPr lang="en-US" sz="2400" b="1" dirty="0" smtClean="0">
                <a:solidFill>
                  <a:srgbClr val="008000"/>
                </a:solidFill>
              </a:rPr>
              <a:t>Cash (Dedicated Funds)				$361K	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			Cash (Sanctuary Dedicated Funds)	  110K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			Capital Fund Drive					</a:t>
            </a:r>
            <a:r>
              <a:rPr lang="en-US" sz="2400" b="1" u="sng" dirty="0" smtClean="0">
                <a:solidFill>
                  <a:srgbClr val="008000"/>
                </a:solidFill>
              </a:rPr>
              <a:t>    80K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					TOTAL CASH ON HAND		$551K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 smtClean="0"/>
              <a:t>				      </a:t>
            </a:r>
            <a:r>
              <a:rPr lang="en-US" sz="2400" b="1" dirty="0" smtClean="0">
                <a:solidFill>
                  <a:schemeClr val="accent2"/>
                </a:solidFill>
              </a:rPr>
              <a:t>MORTGAGE ADDITION	   $4,400K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 smtClean="0"/>
              <a:t>			</a:t>
            </a:r>
            <a:r>
              <a:rPr lang="en-US" sz="2400" b="1" dirty="0" smtClean="0">
                <a:solidFill>
                  <a:srgbClr val="008000"/>
                </a:solidFill>
              </a:rPr>
              <a:t>Funds Available for Phase #1          $4,951K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raggadocio"/>
                <a:cs typeface="Braggadocio"/>
              </a:rPr>
              <a:t>Trinity Century II: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raggadocio"/>
              <a:cs typeface="Braggadocio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rgbClr val="376092"/>
                </a:solidFill>
              </a:rPr>
              <a:t>PH</a:t>
            </a:r>
            <a:r>
              <a:rPr lang="en-US" sz="3027" b="1" i="1" u="sng" dirty="0" smtClean="0">
                <a:solidFill>
                  <a:srgbClr val="376092"/>
                </a:solidFill>
              </a:rPr>
              <a:t>ASE </a:t>
            </a:r>
            <a:r>
              <a:rPr lang="en-US" sz="3027" b="1" i="1" u="sng" dirty="0">
                <a:solidFill>
                  <a:srgbClr val="376092"/>
                </a:solidFill>
              </a:rPr>
              <a:t>#5:  Arts and Sports Complex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endParaRPr lang="en-US" sz="3027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/>
              <a:t>	Pre</a:t>
            </a:r>
            <a:r>
              <a:rPr lang="en-US" sz="3027" b="1" dirty="0"/>
              <a:t>-Construction Funding Sources </a:t>
            </a:r>
            <a:endParaRPr lang="en-US" sz="3027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/>
              <a:t>			</a:t>
            </a:r>
            <a:r>
              <a:rPr lang="en-US" sz="3027" b="1" dirty="0" smtClean="0">
                <a:solidFill>
                  <a:srgbClr val="008000"/>
                </a:solidFill>
              </a:rPr>
              <a:t>Additional </a:t>
            </a:r>
            <a:r>
              <a:rPr lang="en-US" sz="3027" b="1" dirty="0">
                <a:solidFill>
                  <a:srgbClr val="008000"/>
                </a:solidFill>
              </a:rPr>
              <a:t>CDC Tuition	</a:t>
            </a:r>
            <a:r>
              <a:rPr lang="en-US" sz="3027" b="1" dirty="0" smtClean="0">
                <a:solidFill>
                  <a:srgbClr val="008000"/>
                </a:solidFill>
              </a:rPr>
              <a:t>	  $</a:t>
            </a:r>
            <a:r>
              <a:rPr lang="en-US" sz="3027" b="1" dirty="0">
                <a:solidFill>
                  <a:srgbClr val="008000"/>
                </a:solidFill>
              </a:rPr>
              <a:t>180K </a:t>
            </a:r>
            <a:endParaRPr lang="en-US" sz="3027" b="1" dirty="0" smtClean="0">
              <a:solidFill>
                <a:srgbClr val="008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Additional </a:t>
            </a:r>
            <a:r>
              <a:rPr lang="en-US" sz="3027" b="1" dirty="0">
                <a:solidFill>
                  <a:srgbClr val="008000"/>
                </a:solidFill>
              </a:rPr>
              <a:t>Extend Care	</a:t>
            </a:r>
            <a:r>
              <a:rPr lang="en-US" sz="3027" b="1" dirty="0" smtClean="0">
                <a:solidFill>
                  <a:srgbClr val="008000"/>
                </a:solidFill>
              </a:rPr>
              <a:t>	    150K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     	Elementary </a:t>
            </a:r>
            <a:r>
              <a:rPr lang="en-US" sz="3027" b="1" dirty="0">
                <a:solidFill>
                  <a:srgbClr val="008000"/>
                </a:solidFill>
              </a:rPr>
              <a:t>School		</a:t>
            </a:r>
            <a:r>
              <a:rPr lang="en-US" sz="3027" b="1" dirty="0" smtClean="0">
                <a:solidFill>
                  <a:srgbClr val="008000"/>
                </a:solidFill>
              </a:rPr>
              <a:t>	    600K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Middle </a:t>
            </a:r>
            <a:r>
              <a:rPr lang="en-US" sz="3027" b="1" dirty="0">
                <a:solidFill>
                  <a:srgbClr val="008000"/>
                </a:solidFill>
              </a:rPr>
              <a:t>School				 </a:t>
            </a:r>
            <a:r>
              <a:rPr lang="en-US" sz="3027" b="1" dirty="0" smtClean="0">
                <a:solidFill>
                  <a:srgbClr val="008000"/>
                </a:solidFill>
              </a:rPr>
              <a:t> 	    360K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New </a:t>
            </a:r>
            <a:r>
              <a:rPr lang="en-US" sz="3027" b="1" dirty="0">
                <a:solidFill>
                  <a:srgbClr val="008000"/>
                </a:solidFill>
              </a:rPr>
              <a:t>Church Giving 		     </a:t>
            </a:r>
            <a:r>
              <a:rPr lang="en-US" sz="3027" b="1" dirty="0" smtClean="0">
                <a:solidFill>
                  <a:srgbClr val="008000"/>
                </a:solidFill>
              </a:rPr>
              <a:t> 1,000K</a:t>
            </a:r>
            <a:r>
              <a:rPr lang="en-US" sz="3027" b="1" dirty="0">
                <a:solidFill>
                  <a:srgbClr val="008000"/>
                </a:solidFill>
              </a:rPr>
              <a:t>	 </a:t>
            </a:r>
            <a:endParaRPr lang="en-US" sz="3027" b="1" dirty="0" smtClean="0">
              <a:solidFill>
                <a:srgbClr val="008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Wedding </a:t>
            </a:r>
            <a:r>
              <a:rPr lang="en-US" sz="3027" b="1" dirty="0">
                <a:solidFill>
                  <a:srgbClr val="008000"/>
                </a:solidFill>
              </a:rPr>
              <a:t>Receptions		</a:t>
            </a:r>
            <a:r>
              <a:rPr lang="en-US" sz="3027" b="1" dirty="0" smtClean="0">
                <a:solidFill>
                  <a:srgbClr val="008000"/>
                </a:solidFill>
              </a:rPr>
              <a:t>	    375K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Cash </a:t>
            </a:r>
            <a:r>
              <a:rPr lang="en-US" sz="3027" b="1" dirty="0">
                <a:solidFill>
                  <a:srgbClr val="008000"/>
                </a:solidFill>
              </a:rPr>
              <a:t>(Dedicated Funds)	</a:t>
            </a:r>
            <a:r>
              <a:rPr lang="en-US" sz="3027" b="1" dirty="0" smtClean="0">
                <a:solidFill>
                  <a:srgbClr val="008000"/>
                </a:solidFill>
              </a:rPr>
              <a:t>		10K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Urban </a:t>
            </a:r>
            <a:r>
              <a:rPr lang="en-US" sz="3027" b="1" dirty="0">
                <a:solidFill>
                  <a:srgbClr val="008000"/>
                </a:solidFill>
              </a:rPr>
              <a:t>Mission Centers (5)		50K</a:t>
            </a:r>
            <a:endParaRPr lang="en-US" sz="3027" b="1" dirty="0" smtClean="0">
              <a:solidFill>
                <a:srgbClr val="008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 smtClean="0">
                <a:solidFill>
                  <a:srgbClr val="008000"/>
                </a:solidFill>
              </a:rPr>
              <a:t>			Apartment Rent	      		    576K</a:t>
            </a:r>
            <a:endParaRPr lang="en-US" sz="3027" b="1" dirty="0">
              <a:solidFill>
                <a:srgbClr val="008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/>
              <a:t>		</a:t>
            </a:r>
            <a:r>
              <a:rPr lang="en-US" sz="3027" b="1" dirty="0" smtClean="0"/>
              <a:t>							…</a:t>
            </a:r>
            <a:r>
              <a:rPr lang="en-US" sz="3027" b="1" dirty="0"/>
              <a:t>PLUS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 smtClean="0">
                <a:solidFill>
                  <a:srgbClr val="4F81BD"/>
                </a:solidFill>
              </a:rPr>
              <a:t>PHASE </a:t>
            </a:r>
            <a:r>
              <a:rPr lang="en-US" sz="2800" b="1" i="1" u="sng" dirty="0">
                <a:solidFill>
                  <a:srgbClr val="4F81BD"/>
                </a:solidFill>
              </a:rPr>
              <a:t>#5:  Arts and Sports </a:t>
            </a:r>
            <a:r>
              <a:rPr lang="en-US" sz="2800" b="1" i="1" u="sng" dirty="0" smtClean="0">
                <a:solidFill>
                  <a:srgbClr val="4F81BD"/>
                </a:solidFill>
              </a:rPr>
              <a:t>Complex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/>
              <a:t>	</a:t>
            </a:r>
            <a:r>
              <a:rPr lang="en-US" sz="2400" b="1" dirty="0"/>
              <a:t>		</a:t>
            </a:r>
            <a:endParaRPr lang="en-US" sz="2400" dirty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Pre-Construction Funding Sources (</a:t>
            </a:r>
            <a:r>
              <a:rPr lang="en-US" b="1" dirty="0" err="1"/>
              <a:t>contd</a:t>
            </a:r>
            <a:r>
              <a:rPr lang="en-US" b="1" dirty="0"/>
              <a:t>)</a:t>
            </a:r>
            <a:endParaRPr lang="en-US" b="1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/>
              <a:t>		</a:t>
            </a:r>
            <a:r>
              <a:rPr lang="en-US" b="1" dirty="0" smtClean="0">
                <a:solidFill>
                  <a:srgbClr val="008000"/>
                </a:solidFill>
              </a:rPr>
              <a:t>Office </a:t>
            </a:r>
            <a:r>
              <a:rPr lang="en-US" b="1" dirty="0">
                <a:solidFill>
                  <a:srgbClr val="008000"/>
                </a:solidFill>
              </a:rPr>
              <a:t>Rent					$640K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		Arts </a:t>
            </a:r>
            <a:r>
              <a:rPr lang="en-US" b="1" dirty="0">
                <a:solidFill>
                  <a:srgbClr val="008000"/>
                </a:solidFill>
              </a:rPr>
              <a:t>Center/Radio Rent</a:t>
            </a:r>
            <a:r>
              <a:rPr lang="en-US" b="1" dirty="0" smtClean="0">
                <a:solidFill>
                  <a:srgbClr val="008000"/>
                </a:solidFill>
              </a:rPr>
              <a:t>	  380K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		Restaurant </a:t>
            </a:r>
            <a:r>
              <a:rPr lang="en-US" b="1" dirty="0">
                <a:solidFill>
                  <a:srgbClr val="008000"/>
                </a:solidFill>
              </a:rPr>
              <a:t>Lease		</a:t>
            </a:r>
            <a:r>
              <a:rPr lang="en-US" b="1" dirty="0" smtClean="0">
                <a:solidFill>
                  <a:srgbClr val="008000"/>
                </a:solidFill>
              </a:rPr>
              <a:t>	  800K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		Coffee </a:t>
            </a:r>
            <a:r>
              <a:rPr lang="en-US" b="1" dirty="0">
                <a:solidFill>
                  <a:srgbClr val="008000"/>
                </a:solidFill>
              </a:rPr>
              <a:t>Shop Lease		</a:t>
            </a:r>
            <a:r>
              <a:rPr lang="en-US" b="1" dirty="0" smtClean="0">
                <a:solidFill>
                  <a:srgbClr val="008000"/>
                </a:solidFill>
              </a:rPr>
              <a:t>	  600K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		Parking </a:t>
            </a:r>
            <a:r>
              <a:rPr lang="en-US" b="1" dirty="0">
                <a:solidFill>
                  <a:srgbClr val="008000"/>
                </a:solidFill>
              </a:rPr>
              <a:t>Garage Rent	</a:t>
            </a:r>
            <a:r>
              <a:rPr lang="en-US" b="1" dirty="0" smtClean="0">
                <a:solidFill>
                  <a:srgbClr val="008000"/>
                </a:solidFill>
              </a:rPr>
              <a:t>	  800K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		Contingency</a:t>
            </a:r>
            <a:r>
              <a:rPr lang="en-US" b="1" dirty="0">
                <a:solidFill>
                  <a:srgbClr val="008000"/>
                </a:solidFill>
              </a:rPr>
              <a:t>/Bal </a:t>
            </a:r>
            <a:r>
              <a:rPr lang="en-US" b="1" dirty="0" smtClean="0">
                <a:solidFill>
                  <a:srgbClr val="008000"/>
                </a:solidFill>
              </a:rPr>
              <a:t>Forward 131K</a:t>
            </a:r>
            <a:endParaRPr lang="en-US" b="1" dirty="0">
              <a:solidFill>
                <a:srgbClr val="008000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2"/>
                </a:solidFill>
              </a:rPr>
              <a:t>New Mortgage Expense	</a:t>
            </a:r>
            <a:r>
              <a:rPr lang="en-US" b="1" dirty="0" smtClean="0">
                <a:solidFill>
                  <a:schemeClr val="accent2"/>
                </a:solidFill>
              </a:rPr>
              <a:t>	     </a:t>
            </a:r>
            <a:r>
              <a:rPr lang="en-US" b="1" u="sng" dirty="0" smtClean="0">
                <a:solidFill>
                  <a:schemeClr val="accent2"/>
                </a:solidFill>
              </a:rPr>
              <a:t>00K</a:t>
            </a:r>
            <a:endParaRPr lang="en-US" b="1" dirty="0">
              <a:solidFill>
                <a:schemeClr val="accent2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	    </a:t>
            </a:r>
            <a:r>
              <a:rPr lang="en-US" b="1" dirty="0">
                <a:solidFill>
                  <a:srgbClr val="008000"/>
                </a:solidFill>
              </a:rPr>
              <a:t>TOTAL FUNDS AVAIL PHASE V   $8,172K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99" name="Object 15"/>
          <p:cNvGraphicFramePr>
            <a:graphicFrameLocks noChangeAspect="1"/>
          </p:cNvGraphicFramePr>
          <p:nvPr/>
        </p:nvGraphicFramePr>
        <p:xfrm>
          <a:off x="0" y="1068388"/>
          <a:ext cx="9105900" cy="584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0" name="Chart" r:id="rId4" imgW="5969000" imgH="3708400" progId="Excel.Sheet.8">
                  <p:embed/>
                </p:oleObj>
              </mc:Choice>
              <mc:Fallback>
                <p:oleObj name="Chart" r:id="rId4" imgW="5969000" imgH="3708400" progId="Excel.Shee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8388"/>
                        <a:ext cx="9105900" cy="584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0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7601" name="AutoShape 20"/>
          <p:cNvSpPr>
            <a:spLocks/>
          </p:cNvSpPr>
          <p:nvPr/>
        </p:nvSpPr>
        <p:spPr bwMode="auto">
          <a:xfrm rot="-5400000">
            <a:off x="5048251" y="2160587"/>
            <a:ext cx="254000" cy="3540125"/>
          </a:xfrm>
          <a:prstGeom prst="rightBrace">
            <a:avLst>
              <a:gd name="adj1" fmla="val 11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7602" name="Text Box 21"/>
          <p:cNvSpPr txBox="1">
            <a:spLocks noChangeArrowheads="1"/>
          </p:cNvSpPr>
          <p:nvPr/>
        </p:nvSpPr>
        <p:spPr bwMode="auto">
          <a:xfrm>
            <a:off x="4083050" y="3313113"/>
            <a:ext cx="321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Operations and Missions</a:t>
            </a:r>
          </a:p>
        </p:txBody>
      </p:sp>
      <p:sp>
        <p:nvSpPr>
          <p:cNvPr id="67603" name="Line 22"/>
          <p:cNvSpPr>
            <a:spLocks noChangeShapeType="1"/>
          </p:cNvSpPr>
          <p:nvPr/>
        </p:nvSpPr>
        <p:spPr bwMode="auto">
          <a:xfrm>
            <a:off x="1370013" y="5829300"/>
            <a:ext cx="1939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4" name="Text Box 23"/>
          <p:cNvSpPr txBox="1">
            <a:spLocks noChangeArrowheads="1"/>
          </p:cNvSpPr>
          <p:nvPr/>
        </p:nvSpPr>
        <p:spPr bwMode="auto">
          <a:xfrm>
            <a:off x="1793875" y="5815013"/>
            <a:ext cx="1060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2012 -2022</a:t>
            </a:r>
          </a:p>
        </p:txBody>
      </p:sp>
      <p:sp>
        <p:nvSpPr>
          <p:cNvPr id="67605" name="Line 24"/>
          <p:cNvSpPr>
            <a:spLocks noChangeShapeType="1"/>
          </p:cNvSpPr>
          <p:nvPr/>
        </p:nvSpPr>
        <p:spPr bwMode="auto">
          <a:xfrm>
            <a:off x="3309938" y="5829300"/>
            <a:ext cx="374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6" name="Text Box 25"/>
          <p:cNvSpPr txBox="1">
            <a:spLocks noChangeArrowheads="1"/>
          </p:cNvSpPr>
          <p:nvPr/>
        </p:nvSpPr>
        <p:spPr bwMode="auto">
          <a:xfrm>
            <a:off x="4537075" y="5815013"/>
            <a:ext cx="1060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2022 -2032</a:t>
            </a:r>
          </a:p>
        </p:txBody>
      </p:sp>
      <p:sp>
        <p:nvSpPr>
          <p:cNvPr id="67607" name="Text Box 34"/>
          <p:cNvSpPr txBox="1">
            <a:spLocks noChangeArrowheads="1"/>
          </p:cNvSpPr>
          <p:nvPr/>
        </p:nvSpPr>
        <p:spPr bwMode="auto">
          <a:xfrm>
            <a:off x="7810500" y="640397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/>
              <a:t>* Reflects Progress Payments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chemeClr val="tx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 smtClean="0">
                <a:solidFill>
                  <a:schemeClr val="tx2"/>
                </a:solidFill>
              </a:rPr>
              <a:t>Matching The Campus To The Mission</a:t>
            </a:r>
            <a:endParaRPr lang="en-US" sz="2800" b="1" i="1" smtClean="0">
              <a:solidFill>
                <a:schemeClr val="tx2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smtClean="0"/>
              <a:t> </a:t>
            </a:r>
          </a:p>
        </p:txBody>
      </p:sp>
      <p:pic>
        <p:nvPicPr>
          <p:cNvPr id="4" name="Picture 3" descr="Completed Master Site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200"/>
            <a:ext cx="8340549" cy="3956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rgbClr val="984807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 smtClean="0">
                <a:solidFill>
                  <a:srgbClr val="984807"/>
                </a:solidFill>
              </a:rPr>
              <a:t>Matching The Campus To The Mission</a:t>
            </a:r>
            <a:endParaRPr lang="en-US" sz="2800" b="1" i="1" smtClean="0">
              <a:solidFill>
                <a:srgbClr val="984807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b="1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b="1" smtClean="0"/>
              <a:t>						1. Adopt Master Plan</a:t>
            </a:r>
          </a:p>
          <a:p>
            <a:pPr eaLnBrk="1" hangingPunct="1">
              <a:buFont typeface="Arial" charset="0"/>
              <a:buNone/>
            </a:pPr>
            <a:r>
              <a:rPr lang="en-US" b="1" smtClean="0"/>
              <a:t>						2. Start Phase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Project Update:  Sept 2011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9071" y="2639751"/>
            <a:ext cx="63778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merican Typewriter"/>
                <a:cs typeface="American Typewriter"/>
              </a:rPr>
              <a:t>Select Arch/Construction Firm (Sept)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merican Typewriter"/>
                <a:cs typeface="American Typewriter"/>
              </a:rPr>
              <a:t>Neighborhood Buy-in/Historical </a:t>
            </a:r>
            <a:r>
              <a:rPr lang="en-US" sz="3200" dirty="0" err="1" smtClean="0">
                <a:latin typeface="American Typewriter"/>
                <a:cs typeface="American Typewriter"/>
              </a:rPr>
              <a:t>Bd</a:t>
            </a:r>
            <a:r>
              <a:rPr lang="en-US" sz="3200" dirty="0" smtClean="0">
                <a:latin typeface="American Typewriter"/>
                <a:cs typeface="American Typewriter"/>
              </a:rPr>
              <a:t> Approval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merican Typewriter"/>
                <a:cs typeface="American Typewriter"/>
              </a:rPr>
              <a:t>Mortgage/Capital Dr (Nov)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merican Typewriter"/>
                <a:cs typeface="American Typewriter"/>
              </a:rPr>
              <a:t>Master Site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American Typewriter"/>
                <a:cs typeface="American Typewriter"/>
              </a:rPr>
              <a:t>Begin Construction Phase I</a:t>
            </a:r>
          </a:p>
          <a:p>
            <a:endParaRPr lang="en-US" dirty="0" smtClean="0">
              <a:latin typeface="American Typewriter"/>
              <a:cs typeface="American Typewriter"/>
            </a:endParaRPr>
          </a:p>
          <a:p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12" name="Content Placeholder 11" descr="New_CDC_Elevations-2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9094" r="-99094"/>
              <a:stretch>
                <a:fillRect/>
              </a:stretch>
            </p:blipFill>
          </mc:Choice>
          <mc:Fallback>
            <p:blipFill>
              <a:blip r:embed="rId3"/>
              <a:srcRect l="-99094" r="-99094"/>
              <a:stretch>
                <a:fillRect/>
              </a:stretch>
            </p:blipFill>
          </mc:Fallback>
        </mc:AlternateContent>
        <p:spPr>
          <a:xfrm>
            <a:off x="0" y="956018"/>
            <a:ext cx="8229600" cy="168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latin typeface="Braggadocio"/>
                <a:ea typeface="Braggadocio" charset="0"/>
                <a:cs typeface="Braggadocio"/>
              </a:rPr>
              <a:t>Trinity Century II: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ea typeface="Braggadocio" charset="0"/>
                <a:cs typeface="Calibri"/>
              </a:rPr>
              <a:t/>
            </a:r>
            <a:b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ea typeface="Braggadocio" charset="0"/>
                <a:cs typeface="Calibri"/>
              </a:rPr>
            </a:b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ea typeface="Braggadocio" charset="0"/>
                <a:cs typeface="Calibri"/>
              </a:rPr>
              <a:t>Commuting Corridors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2000"/>
            </a:srgbClr>
          </a:solidFill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Clermont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						</a:t>
            </a: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Apopka 	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		</a:t>
            </a: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Oviedo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	</a:t>
            </a: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Winter Garden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					 </a:t>
            </a: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Altamonte Springs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   </a:t>
            </a: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Ocoee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   </a:t>
            </a:r>
            <a:r>
              <a:rPr lang="en-US" sz="2286" b="1" dirty="0" smtClean="0">
                <a:solidFill>
                  <a:schemeClr val="accent6">
                    <a:lumMod val="50000"/>
                  </a:schemeClr>
                </a:solidFill>
              </a:rPr>
              <a:t>Windermere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														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		   </a:t>
            </a:r>
            <a:r>
              <a:rPr lang="en-US" sz="2065" b="1" dirty="0" err="1" smtClean="0">
                <a:solidFill>
                  <a:schemeClr val="accent6">
                    <a:lumMod val="50000"/>
                  </a:schemeClr>
                </a:solidFill>
              </a:rPr>
              <a:t>MetroWest</a:t>
            </a:r>
            <a:r>
              <a:rPr lang="en-US" sz="2065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600" b="1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 smtClean="0"/>
              <a:t>								                         </a:t>
            </a:r>
            <a:r>
              <a:rPr lang="en-US" sz="2400" b="1" i="1" dirty="0" smtClean="0">
                <a:solidFill>
                  <a:srgbClr val="AF0C0C"/>
                </a:solidFill>
              </a:rPr>
              <a:t>Trinity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b="1" i="1" dirty="0" smtClean="0">
              <a:solidFill>
                <a:srgbClr val="AF0C0C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400" b="1" dirty="0" smtClean="0">
                <a:solidFill>
                  <a:srgbClr val="AF0C0C"/>
                </a:solidFill>
              </a:rPr>
              <a:t>								 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400" b="1" dirty="0" smtClean="0">
              <a:solidFill>
                <a:srgbClr val="AF0C0C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400" b="1" dirty="0" smtClean="0">
              <a:solidFill>
                <a:srgbClr val="AF0C0C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400" b="1" dirty="0" smtClean="0">
                <a:solidFill>
                  <a:srgbClr val="AF0C0C"/>
                </a:solidFill>
              </a:rPr>
              <a:t>										</a:t>
            </a:r>
            <a:r>
              <a:rPr lang="en-US" sz="2065" b="1" dirty="0" smtClean="0">
                <a:solidFill>
                  <a:schemeClr val="accent6">
                    <a:lumMod val="50000"/>
                  </a:schemeClr>
                </a:solidFill>
              </a:rPr>
              <a:t>Hunters Creek</a:t>
            </a:r>
            <a:endParaRPr lang="en-US" sz="2065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 flipH="1" flipV="1">
            <a:off x="3234799" y="3160980"/>
            <a:ext cx="2953932" cy="460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975484" y="1914079"/>
            <a:ext cx="3506217" cy="2953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2015384" y="4702366"/>
            <a:ext cx="2466318" cy="165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81700" y="1914078"/>
            <a:ext cx="3110500" cy="2953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078791" y="5105281"/>
            <a:ext cx="809797" cy="39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308840" y="5688996"/>
            <a:ext cx="349692" cy="39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4800" smtClean="0">
                <a:solidFill>
                  <a:srgbClr val="948A54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685800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i="1" smtClean="0"/>
              <a:t>				</a:t>
            </a:r>
            <a:r>
              <a:rPr lang="en-US" b="1" i="1" smtClean="0">
                <a:solidFill>
                  <a:srgbClr val="948A54"/>
                </a:solidFill>
              </a:rPr>
              <a:t>Downtown Creative Village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1546225"/>
            <a:ext cx="7834313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Project Update:  Sept 2011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 approved </a:t>
            </a:r>
            <a:r>
              <a:rPr lang="en-US" dirty="0" err="1" smtClean="0"/>
              <a:t>lite</a:t>
            </a:r>
            <a:r>
              <a:rPr lang="en-US" dirty="0" smtClean="0"/>
              <a:t> rail to 2 blocks from Trinity</a:t>
            </a:r>
          </a:p>
          <a:p>
            <a:r>
              <a:rPr lang="en-US" dirty="0" smtClean="0"/>
              <a:t>City approved demolition of arena in December, 2011</a:t>
            </a:r>
          </a:p>
          <a:p>
            <a:r>
              <a:rPr lang="en-US" dirty="0" smtClean="0"/>
              <a:t>Key steps towards Creative Village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4800" smtClean="0">
                <a:solidFill>
                  <a:srgbClr val="948A54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7208"/>
            <a:ext cx="8229600" cy="4021755"/>
          </a:xfr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i="1" dirty="0">
                <a:solidFill>
                  <a:srgbClr val="948A54"/>
                </a:solidFill>
              </a:rPr>
              <a:t>Trinity Mission</a:t>
            </a:r>
            <a:r>
              <a:rPr lang="en-US" dirty="0"/>
              <a:t>	</a:t>
            </a:r>
            <a:r>
              <a:rPr lang="en-US" dirty="0" smtClean="0"/>
              <a:t> </a:t>
            </a:r>
            <a:endParaRPr lang="en-US" dirty="0" smtClean="0">
              <a:solidFill>
                <a:schemeClr val="tx1">
                  <a:alpha val="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i="1" dirty="0">
                <a:solidFill>
                  <a:srgbClr val="626738"/>
                </a:solidFill>
              </a:rPr>
              <a:t>	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Proclaim the Gospel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of Jesus Christ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through ministries which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strengthen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and equip people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for Christian witness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and service in downtown, Metropolitan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Orlando and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the world.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 charset="0"/>
                <a:cs typeface="Calibri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832</Words>
  <Application>Microsoft Office PowerPoint</Application>
  <PresentationFormat>On-screen Show (4:3)</PresentationFormat>
  <Paragraphs>393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American Typewriter</vt:lpstr>
      <vt:lpstr>Arial</vt:lpstr>
      <vt:lpstr>Braggadocio</vt:lpstr>
      <vt:lpstr>Calibri</vt:lpstr>
      <vt:lpstr>Office Theme</vt:lpstr>
      <vt:lpstr>Chart</vt:lpstr>
      <vt:lpstr>Trinity Century II:</vt:lpstr>
      <vt:lpstr>Trinity Century II: </vt:lpstr>
      <vt:lpstr>Trinity Century II:</vt:lpstr>
      <vt:lpstr>Trinity Century II:</vt:lpstr>
      <vt:lpstr>Trinity Century II: The Residential Parks </vt:lpstr>
      <vt:lpstr>Trinity Century II: Commuting Corridors</vt:lpstr>
      <vt:lpstr>Trinity Century II:</vt:lpstr>
      <vt:lpstr>Project Update:  Sept 2011</vt:lpstr>
      <vt:lpstr>Trinity Century II:</vt:lpstr>
      <vt:lpstr>Trinity Century II: Campus Strategic Roles</vt:lpstr>
      <vt:lpstr>Trinity Century II:</vt:lpstr>
      <vt:lpstr>Trinity Century II:</vt:lpstr>
      <vt:lpstr>Trinity Century II: Beginning The Plan</vt:lpstr>
      <vt:lpstr>Trinity Century II:</vt:lpstr>
      <vt:lpstr>Trinity Century II:  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Project Update: Sept 2011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Project Update:  Sept 2011</vt:lpstr>
      <vt:lpstr>Project Update: Sept 2011</vt:lpstr>
      <vt:lpstr>Project Update:  Sept 2011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 </vt:lpstr>
      <vt:lpstr>Trinity Century II:</vt:lpstr>
      <vt:lpstr>Trinity Century II:</vt:lpstr>
      <vt:lpstr>Trinity Century II: 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Project Update:  Sept 2011</vt:lpstr>
    </vt:vector>
  </TitlesOfParts>
  <Company>wren aber mgt team,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Chanda Gillenwater</cp:lastModifiedBy>
  <cp:revision>124</cp:revision>
  <dcterms:created xsi:type="dcterms:W3CDTF">2015-01-09T19:44:23Z</dcterms:created>
  <dcterms:modified xsi:type="dcterms:W3CDTF">2015-03-20T13:50:57Z</dcterms:modified>
</cp:coreProperties>
</file>